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37" r:id="rId3"/>
    <p:sldMasterId id="2147483742" r:id="rId4"/>
  </p:sldMasterIdLst>
  <p:notesMasterIdLst>
    <p:notesMasterId r:id="rId26"/>
  </p:notesMasterIdLst>
  <p:sldIdLst>
    <p:sldId id="315" r:id="rId5"/>
    <p:sldId id="302" r:id="rId6"/>
    <p:sldId id="304" r:id="rId7"/>
    <p:sldId id="308" r:id="rId8"/>
    <p:sldId id="307" r:id="rId9"/>
    <p:sldId id="305" r:id="rId10"/>
    <p:sldId id="311" r:id="rId11"/>
    <p:sldId id="317" r:id="rId12"/>
    <p:sldId id="318" r:id="rId13"/>
    <p:sldId id="320" r:id="rId14"/>
    <p:sldId id="324" r:id="rId15"/>
    <p:sldId id="323" r:id="rId16"/>
    <p:sldId id="303" r:id="rId17"/>
    <p:sldId id="287" r:id="rId18"/>
    <p:sldId id="288" r:id="rId19"/>
    <p:sldId id="333" r:id="rId20"/>
    <p:sldId id="334" r:id="rId21"/>
    <p:sldId id="335" r:id="rId22"/>
    <p:sldId id="326" r:id="rId23"/>
    <p:sldId id="328" r:id="rId24"/>
    <p:sldId id="330" r:id="rId25"/>
  </p:sldIdLst>
  <p:sldSz cx="9144000" cy="6858000" type="screen4x3"/>
  <p:notesSz cx="6797675" cy="9928225"/>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FFFF"/>
    <a:srgbClr val="09A711"/>
    <a:srgbClr val="003296"/>
    <a:srgbClr val="005828"/>
    <a:srgbClr val="008A3E"/>
    <a:srgbClr val="007635"/>
    <a:srgbClr val="CD6209"/>
    <a:srgbClr val="33CC33"/>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8E07DD-BC86-6928-EA13-16DC009B3EDB}" v="8" dt="2025-05-20T05:40:00.558"/>
  </p1510:revLst>
</p1510:revInfo>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00" d="100"/>
          <a:sy n="100" d="100"/>
        </p:scale>
        <p:origin x="-1932"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lang="uk-UA" sz="2200" b="1" i="0" u="none" strike="noStrike" kern="1200" baseline="0">
                <a:solidFill>
                  <a:srgbClr val="FF0000"/>
                </a:solidFill>
                <a:latin typeface="+mn-lt"/>
                <a:ea typeface="+mn-ea"/>
                <a:cs typeface="+mn-cs"/>
              </a:defRPr>
            </a:pPr>
            <a:r>
              <a:rPr lang="uk-UA" sz="2000">
                <a:solidFill>
                  <a:schemeClr val="tx1"/>
                </a:solidFill>
                <a:latin typeface="Corbel Light" panose="020B0303020204020204" pitchFamily="34" charset="0"/>
              </a:rPr>
              <a:t>Випадки</a:t>
            </a:r>
            <a:r>
              <a:rPr lang="uk-UA" sz="2000" baseline="0">
                <a:solidFill>
                  <a:schemeClr val="tx1"/>
                </a:solidFill>
                <a:latin typeface="Corbel Light" panose="020B0303020204020204" pitchFamily="34" charset="0"/>
              </a:rPr>
              <a:t> невиробничого травматизму, які сталися на станціях</a:t>
            </a:r>
            <a:endParaRPr lang="ru-RU" sz="2000">
              <a:solidFill>
                <a:schemeClr val="tx1"/>
              </a:solidFill>
              <a:latin typeface="Corbel Light" panose="020B0303020204020204" pitchFamily="34" charset="0"/>
            </a:endParaRPr>
          </a:p>
        </c:rich>
      </c:tx>
      <c:layout>
        <c:manualLayout>
          <c:xMode val="edge"/>
          <c:yMode val="edge"/>
          <c:x val="0.13052068859039681"/>
          <c:y val="0"/>
        </c:manualLayout>
      </c:layout>
      <c:spPr>
        <a:solidFill>
          <a:schemeClr val="accent1">
            <a:lumMod val="40000"/>
            <a:lumOff val="60000"/>
          </a:schemeClr>
        </a:solidFill>
        <a:ln>
          <a:noFill/>
        </a:ln>
        <a:effectLst/>
      </c:spPr>
    </c:title>
    <c:plotArea>
      <c:layout>
        <c:manualLayout>
          <c:layoutTarget val="inner"/>
          <c:xMode val="edge"/>
          <c:yMode val="edge"/>
          <c:x val="2.6505189799137546E-2"/>
          <c:y val="0.21833468375880183"/>
          <c:w val="0.95640184775572867"/>
          <c:h val="0.59807012801171366"/>
        </c:manualLayout>
      </c:layout>
      <c:barChart>
        <c:barDir val="col"/>
        <c:grouping val="clustered"/>
        <c:ser>
          <c:idx val="0"/>
          <c:order val="0"/>
          <c:tx>
            <c:strRef>
              <c:f>Лист1!$B$1</c:f>
              <c:strCache>
                <c:ptCount val="1"/>
                <c:pt idx="0">
                  <c:v>всього випадків травматизму</c:v>
                </c:pt>
              </c:strCache>
            </c:strRef>
          </c:tx>
          <c:spPr>
            <a:solidFill>
              <a:schemeClr val="accent1">
                <a:alpha val="85000"/>
              </a:schemeClr>
            </a:solidFill>
            <a:ln w="9525" cap="flat" cmpd="sng" algn="ctr">
              <a:solidFill>
                <a:schemeClr val="lt1">
                  <a:alpha val="50000"/>
                </a:schemeClr>
              </a:solidFill>
              <a:round/>
            </a:ln>
            <a:effectLst/>
            <a:scene3d>
              <a:camera prst="orthographicFront"/>
              <a:lightRig rig="threePt" dir="t"/>
            </a:scene3d>
            <a:sp3d>
              <a:bevelT w="152400" h="50800" prst="softRound"/>
            </a:sp3d>
          </c:spPr>
          <c:dPt>
            <c:idx val="0"/>
            <c:spPr>
              <a:solidFill>
                <a:schemeClr val="accent1">
                  <a:alpha val="85000"/>
                </a:schemeClr>
              </a:solidFill>
              <a:ln w="9525" cap="flat" cmpd="sng" algn="ctr">
                <a:solidFill>
                  <a:schemeClr val="tx1"/>
                </a:solidFill>
                <a:round/>
              </a:ln>
              <a:effectLst/>
              <a:scene3d>
                <a:camera prst="orthographicFront"/>
                <a:lightRig rig="threePt" dir="t"/>
              </a:scene3d>
              <a:sp3d>
                <a:bevelT w="152400" h="50800" prst="softRound"/>
              </a:sp3d>
            </c:spPr>
            <c:extLst xmlns:c16r2="http://schemas.microsoft.com/office/drawing/2015/06/chart">
              <c:ext xmlns:c16="http://schemas.microsoft.com/office/drawing/2014/chart" uri="{C3380CC4-5D6E-409C-BE32-E72D297353CC}">
                <c16:uniqueId val="{00000001-7CFD-442D-A5DA-5C078C7B94F6}"/>
              </c:ext>
            </c:extLst>
          </c:dPt>
          <c:dLbls>
            <c:spPr>
              <a:noFill/>
              <a:ln>
                <a:noFill/>
              </a:ln>
              <a:effectLst/>
            </c:spPr>
            <c:txPr>
              <a:bodyPr rot="0" spcFirstLastPara="1" vertOverflow="ellipsis" vert="horz" wrap="square" lIns="38100" tIns="19050" rIns="38100" bIns="19050" anchor="ctr" anchorCtr="1">
                <a:spAutoFit/>
              </a:bodyPr>
              <a:lstStyle/>
              <a:p>
                <a:pPr>
                  <a:defRPr lang="uk-UA" sz="18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Лист1!$A$2:$A$3</c:f>
              <c:numCache>
                <c:formatCode>General</c:formatCode>
                <c:ptCount val="2"/>
                <c:pt idx="0">
                  <c:v>2025</c:v>
                </c:pt>
                <c:pt idx="1">
                  <c:v>2024</c:v>
                </c:pt>
              </c:numCache>
            </c:numRef>
          </c:cat>
          <c:val>
            <c:numRef>
              <c:f>Лист1!$B$2:$B$3</c:f>
              <c:numCache>
                <c:formatCode>General</c:formatCode>
                <c:ptCount val="2"/>
                <c:pt idx="0">
                  <c:v>43</c:v>
                </c:pt>
                <c:pt idx="1">
                  <c:v>28</c:v>
                </c:pt>
              </c:numCache>
            </c:numRef>
          </c:val>
          <c:extLst xmlns:c16r2="http://schemas.microsoft.com/office/drawing/2015/06/chart">
            <c:ext xmlns:c16="http://schemas.microsoft.com/office/drawing/2014/chart" uri="{C3380CC4-5D6E-409C-BE32-E72D297353CC}">
              <c16:uniqueId val="{00000002-7CFD-442D-A5DA-5C078C7B94F6}"/>
            </c:ext>
          </c:extLst>
        </c:ser>
        <c:ser>
          <c:idx val="1"/>
          <c:order val="1"/>
          <c:tx>
            <c:strRef>
              <c:f>Лист1!$C$1</c:f>
              <c:strCache>
                <c:ptCount val="1"/>
                <c:pt idx="0">
                  <c:v>з них смертельних</c:v>
                </c:pt>
              </c:strCache>
            </c:strRef>
          </c:tx>
          <c:spPr>
            <a:solidFill>
              <a:srgbClr val="FF0000">
                <a:alpha val="76000"/>
              </a:srgbClr>
            </a:solidFill>
            <a:ln w="9525" cap="flat" cmpd="sng" algn="ctr">
              <a:solidFill>
                <a:schemeClr val="lt1">
                  <a:alpha val="50000"/>
                </a:schemeClr>
              </a:solidFill>
              <a:round/>
            </a:ln>
            <a:effectLst/>
            <a:scene3d>
              <a:camera prst="orthographicFront"/>
              <a:lightRig rig="threePt" dir="t"/>
            </a:scene3d>
            <a:sp3d>
              <a:bevelT w="152400" h="50800" prst="softRound"/>
            </a:sp3d>
          </c:spPr>
          <c:dLbls>
            <c:spPr>
              <a:noFill/>
              <a:ln>
                <a:noFill/>
              </a:ln>
              <a:effectLst/>
            </c:spPr>
            <c:txPr>
              <a:bodyPr rot="0" spcFirstLastPara="1" vertOverflow="ellipsis" vert="horz" wrap="square" lIns="38100" tIns="19050" rIns="38100" bIns="19050" anchor="ctr" anchorCtr="1">
                <a:spAutoFit/>
              </a:bodyPr>
              <a:lstStyle/>
              <a:p>
                <a:pPr>
                  <a:defRPr lang="uk-UA" sz="18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Лист1!$A$2:$A$3</c:f>
              <c:numCache>
                <c:formatCode>General</c:formatCode>
                <c:ptCount val="2"/>
                <c:pt idx="0">
                  <c:v>2025</c:v>
                </c:pt>
                <c:pt idx="1">
                  <c:v>2024</c:v>
                </c:pt>
              </c:numCache>
            </c:numRef>
          </c:cat>
          <c:val>
            <c:numRef>
              <c:f>Лист1!$C$2:$C$3</c:f>
              <c:numCache>
                <c:formatCode>General</c:formatCode>
                <c:ptCount val="2"/>
                <c:pt idx="0">
                  <c:v>23</c:v>
                </c:pt>
                <c:pt idx="1">
                  <c:v>18</c:v>
                </c:pt>
              </c:numCache>
            </c:numRef>
          </c:val>
          <c:extLst xmlns:c16r2="http://schemas.microsoft.com/office/drawing/2015/06/chart">
            <c:ext xmlns:c16="http://schemas.microsoft.com/office/drawing/2014/chart" uri="{C3380CC4-5D6E-409C-BE32-E72D297353CC}">
              <c16:uniqueId val="{00000003-7CFD-442D-A5DA-5C078C7B94F6}"/>
            </c:ext>
          </c:extLst>
        </c:ser>
        <c:dLbls>
          <c:showVal val="1"/>
        </c:dLbls>
        <c:gapWidth val="65"/>
        <c:axId val="83269888"/>
        <c:axId val="83283968"/>
      </c:barChart>
      <c:catAx>
        <c:axId val="83269888"/>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uk-UA" sz="1197" b="1" i="0" u="none" strike="noStrike" kern="1200" cap="all" baseline="0">
                <a:solidFill>
                  <a:schemeClr val="dk1">
                    <a:lumMod val="75000"/>
                    <a:lumOff val="25000"/>
                  </a:schemeClr>
                </a:solidFill>
                <a:latin typeface="+mn-lt"/>
                <a:ea typeface="+mn-ea"/>
                <a:cs typeface="+mn-cs"/>
              </a:defRPr>
            </a:pPr>
            <a:endParaRPr lang="en-US"/>
          </a:p>
        </c:txPr>
        <c:crossAx val="83283968"/>
        <c:crosses val="autoZero"/>
        <c:auto val="1"/>
        <c:lblAlgn val="ctr"/>
        <c:lblOffset val="100"/>
      </c:catAx>
      <c:valAx>
        <c:axId val="832839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extTo"/>
        <c:crossAx val="83269888"/>
        <c:crosses val="autoZero"/>
        <c:crossBetween val="between"/>
      </c:valAx>
      <c:spPr>
        <a:noFill/>
        <a:ln>
          <a:noFill/>
        </a:ln>
        <a:effectLst/>
      </c:spPr>
    </c:plotArea>
    <c:legend>
      <c:legendPos val="b"/>
      <c:layout>
        <c:manualLayout>
          <c:xMode val="edge"/>
          <c:yMode val="edge"/>
          <c:x val="0.17110036351982075"/>
          <c:y val="0.88308565244780324"/>
          <c:w val="0.69305325104822679"/>
          <c:h val="0.11691434755219696"/>
        </c:manualLayout>
      </c:layout>
      <c:spPr>
        <a:solidFill>
          <a:schemeClr val="bg1">
            <a:alpha val="39000"/>
          </a:schemeClr>
        </a:solidFill>
        <a:ln>
          <a:noFill/>
        </a:ln>
        <a:effectLst/>
      </c:spPr>
      <c:txPr>
        <a:bodyPr rot="0" spcFirstLastPara="1" vertOverflow="ellipsis" vert="horz" wrap="square" anchor="ctr" anchorCtr="1"/>
        <a:lstStyle/>
        <a:p>
          <a:pPr>
            <a:defRPr lang="uk-UA" sz="1400" b="1"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noFill/>
    <a:ln w="15875" cap="flat" cmpd="sng" algn="ctr">
      <a:solidFill>
        <a:schemeClr val="tx1"/>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lang="uk-UA" sz="2200" b="1" i="0" u="none" strike="noStrike" kern="1200" baseline="0">
                <a:solidFill>
                  <a:srgbClr val="FF0000"/>
                </a:solidFill>
                <a:latin typeface="+mn-lt"/>
                <a:ea typeface="+mn-ea"/>
                <a:cs typeface="+mn-cs"/>
              </a:defRPr>
            </a:pPr>
            <a:r>
              <a:rPr lang="uk-UA" sz="2000">
                <a:solidFill>
                  <a:schemeClr val="tx1"/>
                </a:solidFill>
                <a:latin typeface="Corbel Light" panose="020B0303020204020204" pitchFamily="34" charset="0"/>
              </a:rPr>
              <a:t>Випадки</a:t>
            </a:r>
            <a:r>
              <a:rPr lang="uk-UA" sz="2000" baseline="0">
                <a:solidFill>
                  <a:schemeClr val="tx1"/>
                </a:solidFill>
                <a:latin typeface="Corbel Light" panose="020B0303020204020204" pitchFamily="34" charset="0"/>
              </a:rPr>
              <a:t> невиробничого травматизму, які сталися на перегонах</a:t>
            </a:r>
            <a:endParaRPr lang="ru-RU" sz="2000">
              <a:solidFill>
                <a:schemeClr val="tx1"/>
              </a:solidFill>
              <a:latin typeface="Corbel Light" panose="020B0303020204020204" pitchFamily="34" charset="0"/>
            </a:endParaRPr>
          </a:p>
        </c:rich>
      </c:tx>
      <c:layout>
        <c:manualLayout>
          <c:xMode val="edge"/>
          <c:yMode val="edge"/>
          <c:x val="0.12197407523055311"/>
          <c:y val="0"/>
        </c:manualLayout>
      </c:layout>
      <c:spPr>
        <a:solidFill>
          <a:schemeClr val="accent1">
            <a:lumMod val="40000"/>
            <a:lumOff val="60000"/>
          </a:schemeClr>
        </a:solidFill>
        <a:ln>
          <a:noFill/>
        </a:ln>
        <a:effectLst/>
      </c:spPr>
    </c:title>
    <c:plotArea>
      <c:layout>
        <c:manualLayout>
          <c:layoutTarget val="inner"/>
          <c:xMode val="edge"/>
          <c:yMode val="edge"/>
          <c:x val="4.3598148576842938E-2"/>
          <c:y val="0.21833468375880183"/>
          <c:w val="0.95640185142315715"/>
          <c:h val="0.59807012801171355"/>
        </c:manualLayout>
      </c:layout>
      <c:barChart>
        <c:barDir val="col"/>
        <c:grouping val="clustered"/>
        <c:ser>
          <c:idx val="0"/>
          <c:order val="0"/>
          <c:tx>
            <c:strRef>
              <c:f>Лист1!$B$1</c:f>
              <c:strCache>
                <c:ptCount val="1"/>
                <c:pt idx="0">
                  <c:v>всього випадків травматизму</c:v>
                </c:pt>
              </c:strCache>
            </c:strRef>
          </c:tx>
          <c:spPr>
            <a:solidFill>
              <a:schemeClr val="accent1">
                <a:alpha val="85000"/>
              </a:schemeClr>
            </a:solidFill>
            <a:ln w="9525" cap="flat" cmpd="sng" algn="ctr">
              <a:solidFill>
                <a:schemeClr val="lt1">
                  <a:alpha val="50000"/>
                </a:schemeClr>
              </a:solidFill>
              <a:round/>
            </a:ln>
            <a:effectLst/>
          </c:spPr>
          <c:dPt>
            <c:idx val="0"/>
            <c:extLst xmlns:c16r2="http://schemas.microsoft.com/office/drawing/2015/06/chart">
              <c:ext xmlns:c16="http://schemas.microsoft.com/office/drawing/2014/chart" uri="{C3380CC4-5D6E-409C-BE32-E72D297353CC}">
                <c16:uniqueId val="{00000000-6A37-47C2-BA56-6427C2340621}"/>
              </c:ext>
            </c:extLst>
          </c:dPt>
          <c:dLbls>
            <c:spPr>
              <a:noFill/>
              <a:ln>
                <a:noFill/>
              </a:ln>
              <a:effectLst/>
            </c:spPr>
            <c:txPr>
              <a:bodyPr rot="0" spcFirstLastPara="1" vertOverflow="ellipsis" vert="horz" wrap="square" lIns="38100" tIns="19050" rIns="38100" bIns="19050" anchor="ctr" anchorCtr="1">
                <a:spAutoFit/>
              </a:bodyPr>
              <a:lstStyle/>
              <a:p>
                <a:pPr>
                  <a:defRPr lang="uk-UA" sz="18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Лист1!$A$2:$A$3</c:f>
              <c:numCache>
                <c:formatCode>General</c:formatCode>
                <c:ptCount val="2"/>
                <c:pt idx="0">
                  <c:v>2025</c:v>
                </c:pt>
                <c:pt idx="1">
                  <c:v>2024</c:v>
                </c:pt>
              </c:numCache>
            </c:numRef>
          </c:cat>
          <c:val>
            <c:numRef>
              <c:f>Лист1!$B$2:$B$3</c:f>
              <c:numCache>
                <c:formatCode>General</c:formatCode>
                <c:ptCount val="2"/>
                <c:pt idx="0">
                  <c:v>35</c:v>
                </c:pt>
                <c:pt idx="1">
                  <c:v>34</c:v>
                </c:pt>
              </c:numCache>
            </c:numRef>
          </c:val>
          <c:extLst xmlns:c16r2="http://schemas.microsoft.com/office/drawing/2015/06/chart">
            <c:ext xmlns:c16="http://schemas.microsoft.com/office/drawing/2014/chart" uri="{C3380CC4-5D6E-409C-BE32-E72D297353CC}">
              <c16:uniqueId val="{00000001-6A37-47C2-BA56-6427C2340621}"/>
            </c:ext>
          </c:extLst>
        </c:ser>
        <c:ser>
          <c:idx val="1"/>
          <c:order val="1"/>
          <c:tx>
            <c:strRef>
              <c:f>Лист1!$C$1</c:f>
              <c:strCache>
                <c:ptCount val="1"/>
                <c:pt idx="0">
                  <c:v>з них смертельних</c:v>
                </c:pt>
              </c:strCache>
            </c:strRef>
          </c:tx>
          <c:spPr>
            <a:solidFill>
              <a:srgbClr val="FF0000">
                <a:alpha val="76000"/>
              </a:srgbClr>
            </a:solidFill>
            <a:ln w="9525" cap="flat" cmpd="sng" algn="ctr">
              <a:solidFill>
                <a:schemeClr val="lt1">
                  <a:alpha val="50000"/>
                </a:schemeClr>
              </a:solidFill>
              <a:round/>
            </a:ln>
            <a:effectLst/>
            <a:scene3d>
              <a:camera prst="orthographicFront"/>
              <a:lightRig rig="threePt" dir="t"/>
            </a:scene3d>
            <a:sp3d>
              <a:bevelT w="152400" h="50800" prst="softRound"/>
            </a:sp3d>
          </c:spPr>
          <c:dLbls>
            <c:spPr>
              <a:noFill/>
              <a:ln>
                <a:noFill/>
              </a:ln>
              <a:effectLst/>
            </c:spPr>
            <c:txPr>
              <a:bodyPr rot="0" spcFirstLastPara="1" vertOverflow="ellipsis" vert="horz" wrap="square" lIns="38100" tIns="19050" rIns="38100" bIns="19050" anchor="ctr" anchorCtr="1">
                <a:spAutoFit/>
              </a:bodyPr>
              <a:lstStyle/>
              <a:p>
                <a:pPr>
                  <a:defRPr lang="uk-UA" sz="18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Лист1!$A$2:$A$3</c:f>
              <c:numCache>
                <c:formatCode>General</c:formatCode>
                <c:ptCount val="2"/>
                <c:pt idx="0">
                  <c:v>2025</c:v>
                </c:pt>
                <c:pt idx="1">
                  <c:v>2024</c:v>
                </c:pt>
              </c:numCache>
            </c:numRef>
          </c:cat>
          <c:val>
            <c:numRef>
              <c:f>Лист1!$C$2:$C$3</c:f>
              <c:numCache>
                <c:formatCode>General</c:formatCode>
                <c:ptCount val="2"/>
                <c:pt idx="0">
                  <c:v>28</c:v>
                </c:pt>
                <c:pt idx="1">
                  <c:v>23</c:v>
                </c:pt>
              </c:numCache>
            </c:numRef>
          </c:val>
          <c:extLst xmlns:c16r2="http://schemas.microsoft.com/office/drawing/2015/06/chart">
            <c:ext xmlns:c16="http://schemas.microsoft.com/office/drawing/2014/chart" uri="{C3380CC4-5D6E-409C-BE32-E72D297353CC}">
              <c16:uniqueId val="{00000002-6A37-47C2-BA56-6427C2340621}"/>
            </c:ext>
          </c:extLst>
        </c:ser>
        <c:dLbls>
          <c:showVal val="1"/>
        </c:dLbls>
        <c:gapWidth val="65"/>
        <c:axId val="56077312"/>
        <c:axId val="56091392"/>
      </c:barChart>
      <c:catAx>
        <c:axId val="56077312"/>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uk-UA" sz="1197" b="1" i="0" u="none" strike="noStrike" kern="1200" cap="all" baseline="0">
                <a:solidFill>
                  <a:schemeClr val="dk1">
                    <a:lumMod val="75000"/>
                    <a:lumOff val="25000"/>
                  </a:schemeClr>
                </a:solidFill>
                <a:latin typeface="+mn-lt"/>
                <a:ea typeface="+mn-ea"/>
                <a:cs typeface="+mn-cs"/>
              </a:defRPr>
            </a:pPr>
            <a:endParaRPr lang="en-US"/>
          </a:p>
        </c:txPr>
        <c:crossAx val="56091392"/>
        <c:crosses val="autoZero"/>
        <c:auto val="1"/>
        <c:lblAlgn val="ctr"/>
        <c:lblOffset val="100"/>
      </c:catAx>
      <c:valAx>
        <c:axId val="560913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extTo"/>
        <c:crossAx val="56077312"/>
        <c:crosses val="autoZero"/>
        <c:crossBetween val="between"/>
      </c:valAx>
      <c:spPr>
        <a:noFill/>
        <a:ln>
          <a:noFill/>
        </a:ln>
        <a:effectLst/>
      </c:spPr>
    </c:plotArea>
    <c:legend>
      <c:legendPos val="b"/>
      <c:layout>
        <c:manualLayout>
          <c:xMode val="edge"/>
          <c:yMode val="edge"/>
          <c:x val="0.17110036351982075"/>
          <c:y val="0.88308565244780313"/>
          <c:w val="0.69305325104822668"/>
          <c:h val="0.11691434755219694"/>
        </c:manualLayout>
      </c:layout>
      <c:spPr>
        <a:solidFill>
          <a:schemeClr val="bg1">
            <a:alpha val="39000"/>
          </a:schemeClr>
        </a:solidFill>
        <a:ln>
          <a:noFill/>
        </a:ln>
        <a:effectLst/>
      </c:spPr>
      <c:txPr>
        <a:bodyPr rot="0" spcFirstLastPara="1" vertOverflow="ellipsis" vert="horz" wrap="square" anchor="ctr" anchorCtr="1"/>
        <a:lstStyle/>
        <a:p>
          <a:pPr>
            <a:defRPr lang="uk-UA" sz="1400" b="1"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noFill/>
    <a:ln w="15875" cap="flat" cmpd="sng" algn="ctr">
      <a:solidFill>
        <a:schemeClr val="tx1"/>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5266568241469873E-3"/>
          <c:y val="3.2941154420019096E-2"/>
          <c:w val="0.97827682086614176"/>
          <c:h val="0.78346338981639607"/>
        </c:manualLayout>
      </c:layout>
      <c:barChart>
        <c:barDir val="col"/>
        <c:grouping val="clustered"/>
        <c:ser>
          <c:idx val="0"/>
          <c:order val="0"/>
          <c:tx>
            <c:strRef>
              <c:f>Лист1!$B$1</c:f>
              <c:strCache>
                <c:ptCount val="1"/>
                <c:pt idx="0">
                  <c:v>всього випадків травматизму</c:v>
                </c:pt>
              </c:strCache>
            </c:strRef>
          </c:tx>
          <c:spPr>
            <a:solidFill>
              <a:schemeClr val="accent5">
                <a:lumMod val="60000"/>
                <a:lumOff val="40000"/>
              </a:schemeClr>
            </a:solidFill>
            <a:ln w="9525" cap="flat" cmpd="sng" algn="ctr">
              <a:solidFill>
                <a:schemeClr val="lt1">
                  <a:alpha val="50000"/>
                </a:schemeClr>
              </a:solidFill>
              <a:round/>
            </a:ln>
            <a:effectLst/>
            <a:scene3d>
              <a:camera prst="orthographicFront"/>
              <a:lightRig rig="threePt" dir="t"/>
            </a:scene3d>
            <a:sp3d>
              <a:bevelT w="152400" h="50800" prst="softRound"/>
            </a:sp3d>
          </c:spPr>
          <c:dPt>
            <c:idx val="0"/>
            <c:spPr>
              <a:solidFill>
                <a:schemeClr val="accent5">
                  <a:lumMod val="60000"/>
                  <a:lumOff val="40000"/>
                </a:schemeClr>
              </a:solidFill>
              <a:ln w="9525" cap="flat" cmpd="sng" algn="ctr">
                <a:solidFill>
                  <a:schemeClr val="tx1"/>
                </a:solidFill>
                <a:round/>
              </a:ln>
              <a:effectLst/>
              <a:scene3d>
                <a:camera prst="orthographicFront"/>
                <a:lightRig rig="threePt" dir="t"/>
              </a:scene3d>
              <a:sp3d>
                <a:bevelT w="152400" h="50800" prst="softRound"/>
              </a:sp3d>
            </c:spPr>
            <c:extLst xmlns:c16r2="http://schemas.microsoft.com/office/drawing/2015/06/chart">
              <c:ext xmlns:c16="http://schemas.microsoft.com/office/drawing/2014/chart" uri="{C3380CC4-5D6E-409C-BE32-E72D297353CC}">
                <c16:uniqueId val="{00000001-2DDC-4DA2-B9FA-0590EB97A228}"/>
              </c:ext>
            </c:extLst>
          </c:dPt>
          <c:dLbls>
            <c:dLbl>
              <c:idx val="0"/>
              <c:layout>
                <c:manualLayout>
                  <c:x val="-1.0560676282425844E-3"/>
                  <c:y val="-2.0335776949842514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DDC-4DA2-B9FA-0590EB97A228}"/>
                </c:ext>
              </c:extLst>
            </c:dLbl>
            <c:dLbl>
              <c:idx val="1"/>
              <c:layout>
                <c:manualLayout>
                  <c:x val="0"/>
                  <c:y val="-5.7130056302841936E-5"/>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DDC-4DA2-B9FA-0590EB97A228}"/>
                </c:ext>
              </c:extLst>
            </c:dLbl>
            <c:dLbl>
              <c:idx val="2"/>
              <c:layout>
                <c:manualLayout>
                  <c:x val="-2.0833333333334096E-3"/>
                  <c:y val="6.8092899599061516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DDC-4DA2-B9FA-0590EB97A228}"/>
                </c:ext>
              </c:extLst>
            </c:dLbl>
            <c:dLbl>
              <c:idx val="3"/>
              <c:layout>
                <c:manualLayout>
                  <c:x val="1.0416666666665142E-3"/>
                  <c:y val="-2.345936728372619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DDC-4DA2-B9FA-0590EB97A228}"/>
                </c:ext>
              </c:extLst>
            </c:dLbl>
            <c:spPr>
              <a:noFill/>
              <a:ln>
                <a:noFill/>
              </a:ln>
              <a:effectLst/>
            </c:spPr>
            <c:txPr>
              <a:bodyPr rot="0" spcFirstLastPara="1" vertOverflow="ellipsis" vert="horz" wrap="square" lIns="38100" tIns="19050" rIns="38100" bIns="19050" anchor="ctr" anchorCtr="1">
                <a:spAutoFit/>
              </a:bodyPr>
              <a:lstStyle/>
              <a:p>
                <a:pPr>
                  <a:defRPr lang="uk-UA" sz="18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0"/>
              </c:ext>
            </c:extLst>
          </c:dLbls>
          <c:cat>
            <c:strRef>
              <c:f>Лист1!$A$2:$A$5</c:f>
              <c:strCache>
                <c:ptCount val="4"/>
                <c:pt idx="0">
                  <c:v>до 18 років</c:v>
                </c:pt>
                <c:pt idx="1">
                  <c:v>від 18 до 55 років</c:v>
                </c:pt>
                <c:pt idx="2">
                  <c:v>старше 55 років</c:v>
                </c:pt>
                <c:pt idx="3">
                  <c:v>не визначений</c:v>
                </c:pt>
              </c:strCache>
            </c:strRef>
          </c:cat>
          <c:val>
            <c:numRef>
              <c:f>Лист1!$B$2:$B$5</c:f>
              <c:numCache>
                <c:formatCode>General</c:formatCode>
                <c:ptCount val="4"/>
                <c:pt idx="0">
                  <c:v>9</c:v>
                </c:pt>
                <c:pt idx="1">
                  <c:v>38</c:v>
                </c:pt>
                <c:pt idx="2">
                  <c:v>18</c:v>
                </c:pt>
                <c:pt idx="3">
                  <c:v>13</c:v>
                </c:pt>
              </c:numCache>
            </c:numRef>
          </c:val>
          <c:extLst xmlns:c16r2="http://schemas.microsoft.com/office/drawing/2015/06/chart">
            <c:ext xmlns:c16="http://schemas.microsoft.com/office/drawing/2014/chart" uri="{C3380CC4-5D6E-409C-BE32-E72D297353CC}">
              <c16:uniqueId val="{00000005-2DDC-4DA2-B9FA-0590EB97A228}"/>
            </c:ext>
          </c:extLst>
        </c:ser>
        <c:ser>
          <c:idx val="1"/>
          <c:order val="1"/>
          <c:tx>
            <c:strRef>
              <c:f>Лист1!$C$1</c:f>
              <c:strCache>
                <c:ptCount val="1"/>
                <c:pt idx="0">
                  <c:v>з них смертельних</c:v>
                </c:pt>
              </c:strCache>
            </c:strRef>
          </c:tx>
          <c:spPr>
            <a:solidFill>
              <a:schemeClr val="accent4">
                <a:lumMod val="60000"/>
                <a:lumOff val="40000"/>
                <a:alpha val="76000"/>
              </a:schemeClr>
            </a:solidFill>
            <a:ln w="9525" cap="flat" cmpd="sng" algn="ctr">
              <a:solidFill>
                <a:schemeClr val="lt1">
                  <a:alpha val="50000"/>
                </a:schemeClr>
              </a:solidFill>
              <a:round/>
            </a:ln>
            <a:effectLst/>
            <a:scene3d>
              <a:camera prst="orthographicFront"/>
              <a:lightRig rig="threePt" dir="t"/>
            </a:scene3d>
            <a:sp3d>
              <a:bevelT w="152400" h="50800" prst="softRound"/>
            </a:sp3d>
          </c:spPr>
          <c:dLbls>
            <c:dLbl>
              <c:idx val="0"/>
              <c:layout>
                <c:manualLayout>
                  <c:x val="0"/>
                  <c:y val="4.5330987576825974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DDC-4DA2-B9FA-0590EB97A228}"/>
                </c:ext>
              </c:extLst>
            </c:dLbl>
            <c:dLbl>
              <c:idx val="1"/>
              <c:layout>
                <c:manualLayout>
                  <c:x val="-1.0416666666666667E-3"/>
                  <c:y val="-2.3459367283725353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DDC-4DA2-B9FA-0590EB97A228}"/>
                </c:ext>
              </c:extLst>
            </c:dLbl>
            <c:dLbl>
              <c:idx val="2"/>
              <c:layout>
                <c:manualLayout>
                  <c:x val="-2.0833333333333342E-3"/>
                  <c:y val="6.8092899599062366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DDC-4DA2-B9FA-0590EB97A228}"/>
                </c:ext>
              </c:extLst>
            </c:dLbl>
            <c:dLbl>
              <c:idx val="3"/>
              <c:layout>
                <c:manualLayout>
                  <c:x val="-4.1666666666666675E-3"/>
                  <c:y val="-2.3459367283725353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DDC-4DA2-B9FA-0590EB97A228}"/>
                </c:ext>
              </c:extLst>
            </c:dLbl>
            <c:spPr>
              <a:noFill/>
              <a:ln>
                <a:noFill/>
              </a:ln>
              <a:effectLst/>
            </c:spPr>
            <c:txPr>
              <a:bodyPr rot="0" spcFirstLastPara="1" vertOverflow="ellipsis" vert="horz" wrap="square" lIns="38100" tIns="19050" rIns="38100" bIns="19050" anchor="ctr" anchorCtr="1">
                <a:spAutoFit/>
              </a:bodyPr>
              <a:lstStyle/>
              <a:p>
                <a:pPr>
                  <a:defRPr lang="uk-UA" sz="18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Лист1!$A$2:$A$5</c:f>
              <c:strCache>
                <c:ptCount val="4"/>
                <c:pt idx="0">
                  <c:v>до 18 років</c:v>
                </c:pt>
                <c:pt idx="1">
                  <c:v>від 18 до 55 років</c:v>
                </c:pt>
                <c:pt idx="2">
                  <c:v>старше 55 років</c:v>
                </c:pt>
                <c:pt idx="3">
                  <c:v>не визначений</c:v>
                </c:pt>
              </c:strCache>
            </c:strRef>
          </c:cat>
          <c:val>
            <c:numRef>
              <c:f>Лист1!$C$2:$C$5</c:f>
              <c:numCache>
                <c:formatCode>General</c:formatCode>
                <c:ptCount val="4"/>
                <c:pt idx="0">
                  <c:v>7</c:v>
                </c:pt>
                <c:pt idx="1">
                  <c:v>26</c:v>
                </c:pt>
                <c:pt idx="2">
                  <c:v>12</c:v>
                </c:pt>
                <c:pt idx="3">
                  <c:v>6</c:v>
                </c:pt>
              </c:numCache>
            </c:numRef>
          </c:val>
          <c:extLst xmlns:c16r2="http://schemas.microsoft.com/office/drawing/2015/06/chart">
            <c:ext xmlns:c16="http://schemas.microsoft.com/office/drawing/2014/chart" uri="{C3380CC4-5D6E-409C-BE32-E72D297353CC}">
              <c16:uniqueId val="{0000000A-2DDC-4DA2-B9FA-0590EB97A228}"/>
            </c:ext>
          </c:extLst>
        </c:ser>
        <c:dLbls>
          <c:showVal val="1"/>
        </c:dLbls>
        <c:gapWidth val="65"/>
        <c:axId val="83749504"/>
        <c:axId val="83841408"/>
      </c:barChart>
      <c:catAx>
        <c:axId val="8374950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uk-UA" sz="1197" b="1" i="0" u="none" strike="noStrike" kern="1200" cap="all" baseline="0">
                <a:solidFill>
                  <a:schemeClr val="dk1">
                    <a:lumMod val="75000"/>
                    <a:lumOff val="25000"/>
                  </a:schemeClr>
                </a:solidFill>
                <a:latin typeface="+mn-lt"/>
                <a:ea typeface="+mn-ea"/>
                <a:cs typeface="+mn-cs"/>
              </a:defRPr>
            </a:pPr>
            <a:endParaRPr lang="en-US"/>
          </a:p>
        </c:txPr>
        <c:crossAx val="83841408"/>
        <c:crosses val="autoZero"/>
        <c:auto val="1"/>
        <c:lblAlgn val="ctr"/>
        <c:lblOffset val="100"/>
      </c:catAx>
      <c:valAx>
        <c:axId val="838414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extTo"/>
        <c:crossAx val="83749504"/>
        <c:crosses val="autoZero"/>
        <c:crossBetween val="between"/>
      </c:valAx>
      <c:spPr>
        <a:noFill/>
        <a:ln>
          <a:noFill/>
        </a:ln>
        <a:effectLst/>
      </c:spPr>
    </c:plotArea>
    <c:legend>
      <c:legendPos val="b"/>
      <c:layout>
        <c:manualLayout>
          <c:xMode val="edge"/>
          <c:yMode val="edge"/>
          <c:x val="0.16901706036745412"/>
          <c:y val="0.86248633249007944"/>
          <c:w val="0.69305325104822668"/>
          <c:h val="0.11691434755219694"/>
        </c:manualLayout>
      </c:layout>
      <c:spPr>
        <a:solidFill>
          <a:schemeClr val="bg1">
            <a:alpha val="39000"/>
          </a:schemeClr>
        </a:solidFill>
        <a:ln>
          <a:noFill/>
        </a:ln>
        <a:effectLst/>
      </c:spPr>
      <c:txPr>
        <a:bodyPr rot="0" spcFirstLastPara="1" vertOverflow="ellipsis" vert="horz" wrap="square" anchor="ctr" anchorCtr="1"/>
        <a:lstStyle/>
        <a:p>
          <a:pPr>
            <a:defRPr lang="uk-UA" sz="1600" b="1"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noFill/>
    <a:ln w="15875" cap="flat" cmpd="sng" algn="ctr">
      <a:solidFill>
        <a:schemeClr val="tx1"/>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5" y="0"/>
            <a:ext cx="2945659" cy="496411"/>
          </a:xfrm>
          <a:prstGeom prst="rect">
            <a:avLst/>
          </a:prstGeom>
        </p:spPr>
        <p:txBody>
          <a:bodyPr vert="horz" lIns="91440" tIns="45720" rIns="91440" bIns="45720" rtlCol="0"/>
          <a:lstStyle>
            <a:lvl1pPr algn="r">
              <a:defRPr sz="1200"/>
            </a:lvl1pPr>
          </a:lstStyle>
          <a:p>
            <a:fld id="{FE6780D0-67C5-409B-A5CA-15178E8847E2}" type="datetimeFigureOut">
              <a:rPr lang="ru-RU" smtClean="0"/>
              <a:pPr/>
              <a:t>23.05.2025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 y="9430092"/>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5" y="9430092"/>
            <a:ext cx="2945659" cy="496411"/>
          </a:xfrm>
          <a:prstGeom prst="rect">
            <a:avLst/>
          </a:prstGeom>
        </p:spPr>
        <p:txBody>
          <a:bodyPr vert="horz" lIns="91440" tIns="45720" rIns="91440" bIns="45720" rtlCol="0" anchor="b"/>
          <a:lstStyle>
            <a:lvl1pPr algn="r">
              <a:defRPr sz="1200"/>
            </a:lvl1pPr>
          </a:lstStyle>
          <a:p>
            <a:fld id="{957021BF-7C79-4C8D-A42F-15E43A1482CB}" type="slidenum">
              <a:rPr lang="ru-RU" smtClean="0"/>
              <a:pPr/>
              <a:t>‹#›</a:t>
            </a:fld>
            <a:endParaRPr lang="ru-RU"/>
          </a:p>
        </p:txBody>
      </p:sp>
    </p:spTree>
    <p:extLst>
      <p:ext uri="{BB962C8B-B14F-4D97-AF65-F5344CB8AC3E}">
        <p14:creationId xmlns:p14="http://schemas.microsoft.com/office/powerpoint/2010/main" xmlns="" val="192528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57021BF-7C79-4C8D-A42F-15E43A1482CB}" type="slidenum">
              <a:rPr lang="ru-RU" smtClean="0"/>
              <a:pPr/>
              <a:t>4</a:t>
            </a:fld>
            <a:endParaRPr lang="ru-RU"/>
          </a:p>
        </p:txBody>
      </p:sp>
    </p:spTree>
    <p:extLst>
      <p:ext uri="{BB962C8B-B14F-4D97-AF65-F5344CB8AC3E}">
        <p14:creationId xmlns:p14="http://schemas.microsoft.com/office/powerpoint/2010/main" xmlns="" val="161947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57021BF-7C79-4C8D-A42F-15E43A1482CB}" type="slidenum">
              <a:rPr lang="ru-RU" smtClean="0"/>
              <a:pPr/>
              <a:t>17</a:t>
            </a:fld>
            <a:endParaRPr lang="ru-RU"/>
          </a:p>
        </p:txBody>
      </p:sp>
    </p:spTree>
    <p:extLst>
      <p:ext uri="{BB962C8B-B14F-4D97-AF65-F5344CB8AC3E}">
        <p14:creationId xmlns:p14="http://schemas.microsoft.com/office/powerpoint/2010/main" xmlns="" val="423535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57A6037-FDC1-46A6-9607-0D7AF4E62B29}" type="slidenum">
              <a:rPr lang="ru-RU" smtClean="0">
                <a:solidFill>
                  <a:prstClr val="black"/>
                </a:solidFill>
              </a:rPr>
              <a:pPr/>
              <a:t>18</a:t>
            </a:fld>
            <a:endParaRPr lang="ru-RU">
              <a:solidFill>
                <a:prstClr val="black"/>
              </a:solidFill>
            </a:endParaRPr>
          </a:p>
        </p:txBody>
      </p:sp>
    </p:spTree>
    <p:extLst>
      <p:ext uri="{BB962C8B-B14F-4D97-AF65-F5344CB8AC3E}">
        <p14:creationId xmlns:p14="http://schemas.microsoft.com/office/powerpoint/2010/main" xmlns="" val="225826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90A66AE-81F5-474A-B74B-EE41E9320F19}" type="datetimeFigureOut">
              <a:rPr lang="uk-UA" smtClean="0"/>
              <a:pPr/>
              <a:t>23.05.2025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90A66AE-81F5-474A-B74B-EE41E9320F19}" type="datetimeFigureOut">
              <a:rPr lang="uk-UA" smtClean="0"/>
              <a:pPr/>
              <a:t>23.05.2025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90A66AE-81F5-474A-B74B-EE41E9320F19}" type="datetimeFigureOut">
              <a:rPr lang="uk-UA" smtClean="0"/>
              <a:pPr/>
              <a:t>23.05.2025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5D28AC6-3C6F-44B2-A05C-82A9798E4CB2}" type="datetimeFigureOut">
              <a:rPr lang="en-US" smtClean="0">
                <a:solidFill>
                  <a:prstClr val="black"/>
                </a:solidFill>
              </a:rPr>
              <a:pPr/>
              <a:t>5/23/2025</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0057DF7-F8C1-408E-8B93-7E7B5C140B97}" type="slidenum">
              <a:rPr lang="en-US" smtClean="0"/>
              <a:pPr/>
              <a:t>‹#›</a:t>
            </a:fld>
            <a:endParaRPr lang="en-US"/>
          </a:p>
        </p:txBody>
      </p:sp>
    </p:spTree>
    <p:extLst>
      <p:ext uri="{BB962C8B-B14F-4D97-AF65-F5344CB8AC3E}">
        <p14:creationId xmlns:p14="http://schemas.microsoft.com/office/powerpoint/2010/main" xmlns="" val="225701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843" y="365126"/>
            <a:ext cx="6341987" cy="1205316"/>
          </a:xfrm>
        </p:spPr>
        <p:txBody>
          <a:bodyPr/>
          <a:lstStyle/>
          <a:p>
            <a:r>
              <a:rPr lang="en-US"/>
              <a:t>Click to edit Master title style</a:t>
            </a:r>
          </a:p>
        </p:txBody>
      </p:sp>
      <p:sp>
        <p:nvSpPr>
          <p:cNvPr id="3" name="Content Placeholder 2"/>
          <p:cNvSpPr>
            <a:spLocks noGrp="1"/>
          </p:cNvSpPr>
          <p:nvPr>
            <p:ph idx="1"/>
          </p:nvPr>
        </p:nvSpPr>
        <p:spPr>
          <a:xfrm>
            <a:off x="495843" y="1825625"/>
            <a:ext cx="8120360" cy="3956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8803" y="365127"/>
            <a:ext cx="2057400" cy="365125"/>
          </a:xfrm>
        </p:spPr>
        <p:txBody>
          <a:bodyPr/>
          <a:lstStyle/>
          <a:p>
            <a:fld id="{AFB8C7AB-0665-428A-8EB9-897D529C2B17}" type="slidenum">
              <a:rPr lang="en-US" smtClean="0"/>
              <a:pPr/>
              <a:t>‹#›</a:t>
            </a:fld>
            <a:endParaRPr lang="en-US"/>
          </a:p>
        </p:txBody>
      </p:sp>
      <p:sp>
        <p:nvSpPr>
          <p:cNvPr id="8" name="Rectangle 7"/>
          <p:cNvSpPr/>
          <p:nvPr userDrawn="1"/>
        </p:nvSpPr>
        <p:spPr>
          <a:xfrm>
            <a:off x="7884258" y="6171684"/>
            <a:ext cx="861646" cy="300082"/>
          </a:xfrm>
          <a:prstGeom prst="rect">
            <a:avLst/>
          </a:prstGeom>
        </p:spPr>
        <p:txBody>
          <a:bodyPr wrap="none">
            <a:spAutoFit/>
          </a:bodyPr>
          <a:lstStyle/>
          <a:p>
            <a:r>
              <a:rPr lang="en-US" sz="1350" b="1">
                <a:solidFill>
                  <a:srgbClr val="193888"/>
                </a:solidFill>
              </a:rPr>
              <a:t>uz.gov.ua</a:t>
            </a:r>
          </a:p>
        </p:txBody>
      </p:sp>
    </p:spTree>
    <p:extLst>
      <p:ext uri="{BB962C8B-B14F-4D97-AF65-F5344CB8AC3E}">
        <p14:creationId xmlns:p14="http://schemas.microsoft.com/office/powerpoint/2010/main" xmlns="" val="2458059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28650" y="6356351"/>
            <a:ext cx="2057400" cy="365125"/>
          </a:xfrm>
          <a:prstGeom prst="rect">
            <a:avLst/>
          </a:prstGeom>
        </p:spPr>
        <p:txBody>
          <a:bodyPr/>
          <a:lstStyle/>
          <a:p>
            <a:fld id="{13005F0E-592C-4F81-AABC-AD2C9D59964A}" type="datetimeFigureOut">
              <a:rPr lang="ru-RU" smtClean="0">
                <a:solidFill>
                  <a:prstClr val="black"/>
                </a:solidFill>
              </a:rPr>
              <a:pPr/>
              <a:t>23.05.2025</a:t>
            </a:fld>
            <a:endParaRPr lang="ru-RU">
              <a:solidFill>
                <a:prstClr val="black"/>
              </a:solidFill>
            </a:endParaRPr>
          </a:p>
        </p:txBody>
      </p:sp>
      <p:sp>
        <p:nvSpPr>
          <p:cNvPr id="3" name="Нижний колонтитул 2"/>
          <p:cNvSpPr>
            <a:spLocks noGrp="1"/>
          </p:cNvSpPr>
          <p:nvPr>
            <p:ph type="ftr" sz="quarter" idx="11"/>
          </p:nvPr>
        </p:nvSpPr>
        <p:spPr>
          <a:xfrm>
            <a:off x="3028950" y="6356351"/>
            <a:ext cx="3086100" cy="365125"/>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p:txBody>
          <a:bodyPr/>
          <a:lstStyle/>
          <a:p>
            <a:fld id="{976486BB-FCCC-4CC6-BFF4-D99CE602A36E}" type="slidenum">
              <a:rPr lang="ru-RU" smtClean="0"/>
              <a:pPr/>
              <a:t>‹#›</a:t>
            </a:fld>
            <a:endParaRPr lang="ru-RU"/>
          </a:p>
        </p:txBody>
      </p:sp>
    </p:spTree>
    <p:extLst>
      <p:ext uri="{BB962C8B-B14F-4D97-AF65-F5344CB8AC3E}">
        <p14:creationId xmlns:p14="http://schemas.microsoft.com/office/powerpoint/2010/main" xmlns="" val="12516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628650" y="6356351"/>
            <a:ext cx="2057400" cy="365125"/>
          </a:xfrm>
          <a:prstGeom prst="rect">
            <a:avLst/>
          </a:prstGeom>
        </p:spPr>
        <p:txBody>
          <a:bodyPr/>
          <a:lstStyle/>
          <a:p>
            <a:fld id="{13005F0E-592C-4F81-AABC-AD2C9D59964A}" type="datetimeFigureOut">
              <a:rPr lang="ru-RU" smtClean="0">
                <a:solidFill>
                  <a:prstClr val="black"/>
                </a:solidFill>
              </a:rPr>
              <a:pPr/>
              <a:t>23.05.2025</a:t>
            </a:fld>
            <a:endParaRPr lang="ru-RU">
              <a:solidFill>
                <a:prstClr val="black"/>
              </a:solidFill>
            </a:endParaRPr>
          </a:p>
        </p:txBody>
      </p:sp>
      <p:sp>
        <p:nvSpPr>
          <p:cNvPr id="6" name="Нижний колонтитул 5"/>
          <p:cNvSpPr>
            <a:spLocks noGrp="1"/>
          </p:cNvSpPr>
          <p:nvPr>
            <p:ph type="ftr" sz="quarter" idx="11"/>
          </p:nvPr>
        </p:nvSpPr>
        <p:spPr>
          <a:xfrm>
            <a:off x="3028950" y="6356351"/>
            <a:ext cx="30861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976486BB-FCCC-4CC6-BFF4-D99CE602A36E}" type="slidenum">
              <a:rPr lang="ru-RU" smtClean="0"/>
              <a:pPr/>
              <a:t>‹#›</a:t>
            </a:fld>
            <a:endParaRPr lang="ru-RU"/>
          </a:p>
        </p:txBody>
      </p:sp>
    </p:spTree>
    <p:extLst>
      <p:ext uri="{BB962C8B-B14F-4D97-AF65-F5344CB8AC3E}">
        <p14:creationId xmlns:p14="http://schemas.microsoft.com/office/powerpoint/2010/main" xmlns="" val="3891222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5D28AC6-3C6F-44B2-A05C-82A9798E4CB2}" type="datetimeFigureOut">
              <a:rPr lang="en-US" smtClean="0">
                <a:solidFill>
                  <a:prstClr val="black"/>
                </a:solidFill>
              </a:rPr>
              <a:pPr/>
              <a:t>5/23/2025</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0057DF7-F8C1-408E-8B93-7E7B5C140B97}" type="slidenum">
              <a:rPr lang="en-US" smtClean="0"/>
              <a:pPr/>
              <a:t>‹#›</a:t>
            </a:fld>
            <a:endParaRPr lang="en-US"/>
          </a:p>
        </p:txBody>
      </p:sp>
    </p:spTree>
    <p:extLst>
      <p:ext uri="{BB962C8B-B14F-4D97-AF65-F5344CB8AC3E}">
        <p14:creationId xmlns:p14="http://schemas.microsoft.com/office/powerpoint/2010/main" xmlns="" val="201407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843" y="365126"/>
            <a:ext cx="6341987" cy="1205316"/>
          </a:xfrm>
        </p:spPr>
        <p:txBody>
          <a:bodyPr/>
          <a:lstStyle/>
          <a:p>
            <a:r>
              <a:rPr lang="en-US"/>
              <a:t>Click to edit Master title style</a:t>
            </a:r>
          </a:p>
        </p:txBody>
      </p:sp>
      <p:sp>
        <p:nvSpPr>
          <p:cNvPr id="3" name="Content Placeholder 2"/>
          <p:cNvSpPr>
            <a:spLocks noGrp="1"/>
          </p:cNvSpPr>
          <p:nvPr>
            <p:ph idx="1"/>
          </p:nvPr>
        </p:nvSpPr>
        <p:spPr>
          <a:xfrm>
            <a:off x="495843" y="1825625"/>
            <a:ext cx="8120360" cy="3956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8803" y="365127"/>
            <a:ext cx="2057400" cy="365125"/>
          </a:xfrm>
        </p:spPr>
        <p:txBody>
          <a:bodyPr/>
          <a:lstStyle/>
          <a:p>
            <a:fld id="{AFB8C7AB-0665-428A-8EB9-897D529C2B17}" type="slidenum">
              <a:rPr lang="en-US" smtClean="0"/>
              <a:pPr/>
              <a:t>‹#›</a:t>
            </a:fld>
            <a:endParaRPr lang="en-US"/>
          </a:p>
        </p:txBody>
      </p:sp>
      <p:sp>
        <p:nvSpPr>
          <p:cNvPr id="8" name="Rectangle 7"/>
          <p:cNvSpPr/>
          <p:nvPr userDrawn="1"/>
        </p:nvSpPr>
        <p:spPr>
          <a:xfrm>
            <a:off x="7884258" y="6171684"/>
            <a:ext cx="861646" cy="300082"/>
          </a:xfrm>
          <a:prstGeom prst="rect">
            <a:avLst/>
          </a:prstGeom>
        </p:spPr>
        <p:txBody>
          <a:bodyPr wrap="none">
            <a:spAutoFit/>
          </a:bodyPr>
          <a:lstStyle/>
          <a:p>
            <a:r>
              <a:rPr lang="en-US" sz="1350" b="1">
                <a:solidFill>
                  <a:srgbClr val="193888"/>
                </a:solidFill>
              </a:rPr>
              <a:t>uz.gov.ua</a:t>
            </a:r>
          </a:p>
        </p:txBody>
      </p:sp>
    </p:spTree>
    <p:extLst>
      <p:ext uri="{BB962C8B-B14F-4D97-AF65-F5344CB8AC3E}">
        <p14:creationId xmlns:p14="http://schemas.microsoft.com/office/powerpoint/2010/main" xmlns="" val="3266682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28650" y="6356351"/>
            <a:ext cx="2057400" cy="365125"/>
          </a:xfrm>
          <a:prstGeom prst="rect">
            <a:avLst/>
          </a:prstGeom>
        </p:spPr>
        <p:txBody>
          <a:bodyPr/>
          <a:lstStyle/>
          <a:p>
            <a:fld id="{13005F0E-592C-4F81-AABC-AD2C9D59964A}" type="datetimeFigureOut">
              <a:rPr lang="ru-RU" smtClean="0">
                <a:solidFill>
                  <a:prstClr val="black"/>
                </a:solidFill>
              </a:rPr>
              <a:pPr/>
              <a:t>23.05.2025</a:t>
            </a:fld>
            <a:endParaRPr lang="ru-RU">
              <a:solidFill>
                <a:prstClr val="black"/>
              </a:solidFill>
            </a:endParaRPr>
          </a:p>
        </p:txBody>
      </p:sp>
      <p:sp>
        <p:nvSpPr>
          <p:cNvPr id="3" name="Нижний колонтитул 2"/>
          <p:cNvSpPr>
            <a:spLocks noGrp="1"/>
          </p:cNvSpPr>
          <p:nvPr>
            <p:ph type="ftr" sz="quarter" idx="11"/>
          </p:nvPr>
        </p:nvSpPr>
        <p:spPr>
          <a:xfrm>
            <a:off x="3028950" y="6356351"/>
            <a:ext cx="3086100" cy="365125"/>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p:txBody>
          <a:bodyPr/>
          <a:lstStyle/>
          <a:p>
            <a:fld id="{976486BB-FCCC-4CC6-BFF4-D99CE602A36E}" type="slidenum">
              <a:rPr lang="ru-RU" smtClean="0"/>
              <a:pPr/>
              <a:t>‹#›</a:t>
            </a:fld>
            <a:endParaRPr lang="ru-RU"/>
          </a:p>
        </p:txBody>
      </p:sp>
    </p:spTree>
    <p:extLst>
      <p:ext uri="{BB962C8B-B14F-4D97-AF65-F5344CB8AC3E}">
        <p14:creationId xmlns:p14="http://schemas.microsoft.com/office/powerpoint/2010/main" xmlns="" val="1665958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628650" y="6356351"/>
            <a:ext cx="2057400" cy="365125"/>
          </a:xfrm>
          <a:prstGeom prst="rect">
            <a:avLst/>
          </a:prstGeom>
        </p:spPr>
        <p:txBody>
          <a:bodyPr/>
          <a:lstStyle/>
          <a:p>
            <a:fld id="{13005F0E-592C-4F81-AABC-AD2C9D59964A}" type="datetimeFigureOut">
              <a:rPr lang="ru-RU" smtClean="0">
                <a:solidFill>
                  <a:prstClr val="black"/>
                </a:solidFill>
              </a:rPr>
              <a:pPr/>
              <a:t>23.05.2025</a:t>
            </a:fld>
            <a:endParaRPr lang="ru-RU">
              <a:solidFill>
                <a:prstClr val="black"/>
              </a:solidFill>
            </a:endParaRPr>
          </a:p>
        </p:txBody>
      </p:sp>
      <p:sp>
        <p:nvSpPr>
          <p:cNvPr id="6" name="Нижний колонтитул 5"/>
          <p:cNvSpPr>
            <a:spLocks noGrp="1"/>
          </p:cNvSpPr>
          <p:nvPr>
            <p:ph type="ftr" sz="quarter" idx="11"/>
          </p:nvPr>
        </p:nvSpPr>
        <p:spPr>
          <a:xfrm>
            <a:off x="3028950" y="6356351"/>
            <a:ext cx="30861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976486BB-FCCC-4CC6-BFF4-D99CE602A36E}" type="slidenum">
              <a:rPr lang="ru-RU" smtClean="0"/>
              <a:pPr/>
              <a:t>‹#›</a:t>
            </a:fld>
            <a:endParaRPr lang="ru-RU"/>
          </a:p>
        </p:txBody>
      </p:sp>
    </p:spTree>
    <p:extLst>
      <p:ext uri="{BB962C8B-B14F-4D97-AF65-F5344CB8AC3E}">
        <p14:creationId xmlns:p14="http://schemas.microsoft.com/office/powerpoint/2010/main" xmlns="" val="272462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90A66AE-81F5-474A-B74B-EE41E9320F19}" type="datetimeFigureOut">
              <a:rPr lang="uk-UA" smtClean="0"/>
              <a:pPr/>
              <a:t>23.05.2025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5D28AC6-3C6F-44B2-A05C-82A9798E4CB2}" type="datetimeFigureOut">
              <a:rPr lang="en-US" smtClean="0">
                <a:solidFill>
                  <a:prstClr val="black"/>
                </a:solidFill>
              </a:rPr>
              <a:pPr/>
              <a:t>5/23/2025</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0057DF7-F8C1-408E-8B93-7E7B5C140B97}" type="slidenum">
              <a:rPr lang="en-US" smtClean="0"/>
              <a:pPr/>
              <a:t>‹#›</a:t>
            </a:fld>
            <a:endParaRPr lang="en-US"/>
          </a:p>
        </p:txBody>
      </p:sp>
    </p:spTree>
    <p:extLst>
      <p:ext uri="{BB962C8B-B14F-4D97-AF65-F5344CB8AC3E}">
        <p14:creationId xmlns:p14="http://schemas.microsoft.com/office/powerpoint/2010/main" xmlns="" val="239070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843" y="365126"/>
            <a:ext cx="6341987" cy="1205316"/>
          </a:xfrm>
        </p:spPr>
        <p:txBody>
          <a:bodyPr/>
          <a:lstStyle/>
          <a:p>
            <a:r>
              <a:rPr lang="en-US"/>
              <a:t>Click to edit Master title style</a:t>
            </a:r>
          </a:p>
        </p:txBody>
      </p:sp>
      <p:sp>
        <p:nvSpPr>
          <p:cNvPr id="3" name="Content Placeholder 2"/>
          <p:cNvSpPr>
            <a:spLocks noGrp="1"/>
          </p:cNvSpPr>
          <p:nvPr>
            <p:ph idx="1"/>
          </p:nvPr>
        </p:nvSpPr>
        <p:spPr>
          <a:xfrm>
            <a:off x="495843" y="1825625"/>
            <a:ext cx="8120360" cy="3956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8803" y="365127"/>
            <a:ext cx="2057400" cy="365125"/>
          </a:xfrm>
        </p:spPr>
        <p:txBody>
          <a:bodyPr/>
          <a:lstStyle/>
          <a:p>
            <a:fld id="{AFB8C7AB-0665-428A-8EB9-897D529C2B17}" type="slidenum">
              <a:rPr lang="en-US" smtClean="0"/>
              <a:pPr/>
              <a:t>‹#›</a:t>
            </a:fld>
            <a:endParaRPr lang="en-US"/>
          </a:p>
        </p:txBody>
      </p:sp>
      <p:sp>
        <p:nvSpPr>
          <p:cNvPr id="8" name="Rectangle 7"/>
          <p:cNvSpPr/>
          <p:nvPr userDrawn="1"/>
        </p:nvSpPr>
        <p:spPr>
          <a:xfrm>
            <a:off x="7884258" y="6171684"/>
            <a:ext cx="861646" cy="300082"/>
          </a:xfrm>
          <a:prstGeom prst="rect">
            <a:avLst/>
          </a:prstGeom>
        </p:spPr>
        <p:txBody>
          <a:bodyPr wrap="none">
            <a:spAutoFit/>
          </a:bodyPr>
          <a:lstStyle/>
          <a:p>
            <a:r>
              <a:rPr lang="en-US" sz="1350" b="1">
                <a:solidFill>
                  <a:srgbClr val="193888"/>
                </a:solidFill>
              </a:rPr>
              <a:t>uz.gov.ua</a:t>
            </a:r>
          </a:p>
        </p:txBody>
      </p:sp>
    </p:spTree>
    <p:extLst>
      <p:ext uri="{BB962C8B-B14F-4D97-AF65-F5344CB8AC3E}">
        <p14:creationId xmlns:p14="http://schemas.microsoft.com/office/powerpoint/2010/main" xmlns="" val="2621709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28650" y="6356351"/>
            <a:ext cx="2057400" cy="365125"/>
          </a:xfrm>
          <a:prstGeom prst="rect">
            <a:avLst/>
          </a:prstGeom>
        </p:spPr>
        <p:txBody>
          <a:bodyPr/>
          <a:lstStyle/>
          <a:p>
            <a:fld id="{13005F0E-592C-4F81-AABC-AD2C9D59964A}" type="datetimeFigureOut">
              <a:rPr lang="ru-RU" smtClean="0">
                <a:solidFill>
                  <a:prstClr val="black"/>
                </a:solidFill>
              </a:rPr>
              <a:pPr/>
              <a:t>23.05.2025</a:t>
            </a:fld>
            <a:endParaRPr lang="ru-RU">
              <a:solidFill>
                <a:prstClr val="black"/>
              </a:solidFill>
            </a:endParaRPr>
          </a:p>
        </p:txBody>
      </p:sp>
      <p:sp>
        <p:nvSpPr>
          <p:cNvPr id="3" name="Нижний колонтитул 2"/>
          <p:cNvSpPr>
            <a:spLocks noGrp="1"/>
          </p:cNvSpPr>
          <p:nvPr>
            <p:ph type="ftr" sz="quarter" idx="11"/>
          </p:nvPr>
        </p:nvSpPr>
        <p:spPr>
          <a:xfrm>
            <a:off x="3028950" y="6356351"/>
            <a:ext cx="3086100" cy="365125"/>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p:txBody>
          <a:bodyPr/>
          <a:lstStyle/>
          <a:p>
            <a:fld id="{976486BB-FCCC-4CC6-BFF4-D99CE602A36E}" type="slidenum">
              <a:rPr lang="ru-RU" smtClean="0"/>
              <a:pPr/>
              <a:t>‹#›</a:t>
            </a:fld>
            <a:endParaRPr lang="ru-RU"/>
          </a:p>
        </p:txBody>
      </p:sp>
    </p:spTree>
    <p:extLst>
      <p:ext uri="{BB962C8B-B14F-4D97-AF65-F5344CB8AC3E}">
        <p14:creationId xmlns:p14="http://schemas.microsoft.com/office/powerpoint/2010/main" xmlns="" val="3216798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628650" y="6356351"/>
            <a:ext cx="2057400" cy="365125"/>
          </a:xfrm>
          <a:prstGeom prst="rect">
            <a:avLst/>
          </a:prstGeom>
        </p:spPr>
        <p:txBody>
          <a:bodyPr/>
          <a:lstStyle/>
          <a:p>
            <a:fld id="{13005F0E-592C-4F81-AABC-AD2C9D59964A}" type="datetimeFigureOut">
              <a:rPr lang="ru-RU" smtClean="0">
                <a:solidFill>
                  <a:prstClr val="black"/>
                </a:solidFill>
              </a:rPr>
              <a:pPr/>
              <a:t>23.05.2025</a:t>
            </a:fld>
            <a:endParaRPr lang="ru-RU">
              <a:solidFill>
                <a:prstClr val="black"/>
              </a:solidFill>
            </a:endParaRPr>
          </a:p>
        </p:txBody>
      </p:sp>
      <p:sp>
        <p:nvSpPr>
          <p:cNvPr id="6" name="Нижний колонтитул 5"/>
          <p:cNvSpPr>
            <a:spLocks noGrp="1"/>
          </p:cNvSpPr>
          <p:nvPr>
            <p:ph type="ftr" sz="quarter" idx="11"/>
          </p:nvPr>
        </p:nvSpPr>
        <p:spPr>
          <a:xfrm>
            <a:off x="3028950" y="6356351"/>
            <a:ext cx="30861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976486BB-FCCC-4CC6-BFF4-D99CE602A36E}" type="slidenum">
              <a:rPr lang="ru-RU" smtClean="0"/>
              <a:pPr/>
              <a:t>‹#›</a:t>
            </a:fld>
            <a:endParaRPr lang="ru-RU"/>
          </a:p>
        </p:txBody>
      </p:sp>
    </p:spTree>
    <p:extLst>
      <p:ext uri="{BB962C8B-B14F-4D97-AF65-F5344CB8AC3E}">
        <p14:creationId xmlns:p14="http://schemas.microsoft.com/office/powerpoint/2010/main" xmlns="" val="160822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90A66AE-81F5-474A-B74B-EE41E9320F19}" type="datetimeFigureOut">
              <a:rPr lang="uk-UA" smtClean="0"/>
              <a:pPr/>
              <a:t>23.05.2025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90A66AE-81F5-474A-B74B-EE41E9320F19}" type="datetimeFigureOut">
              <a:rPr lang="uk-UA" smtClean="0"/>
              <a:pPr/>
              <a:t>23.05.2025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90A66AE-81F5-474A-B74B-EE41E9320F19}" type="datetimeFigureOut">
              <a:rPr lang="uk-UA" smtClean="0"/>
              <a:pPr/>
              <a:t>23.05.2025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90A66AE-81F5-474A-B74B-EE41E9320F19}" type="datetimeFigureOut">
              <a:rPr lang="uk-UA" smtClean="0"/>
              <a:pPr/>
              <a:t>23.05.2025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0A66AE-81F5-474A-B74B-EE41E9320F19}" type="datetimeFigureOut">
              <a:rPr lang="uk-UA" smtClean="0"/>
              <a:pPr/>
              <a:t>23.05.2025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90A66AE-81F5-474A-B74B-EE41E9320F19}" type="datetimeFigureOut">
              <a:rPr lang="uk-UA" smtClean="0"/>
              <a:pPr/>
              <a:t>23.05.2025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90A66AE-81F5-474A-B74B-EE41E9320F19}" type="datetimeFigureOut">
              <a:rPr lang="uk-UA" smtClean="0"/>
              <a:pPr/>
              <a:t>23.05.2025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A66AE-81F5-474A-B74B-EE41E9320F19}" type="datetimeFigureOut">
              <a:rPr lang="uk-UA" smtClean="0"/>
              <a:pPr/>
              <a:t>23.05.2025</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F593F-0D5B-4CF0-BEE2-6583C73E727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843" y="365126"/>
            <a:ext cx="6584034" cy="12053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843" y="1825625"/>
            <a:ext cx="8019508" cy="39566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365127"/>
            <a:ext cx="2057400" cy="365125"/>
          </a:xfrm>
          <a:prstGeom prst="rect">
            <a:avLst/>
          </a:prstGeom>
        </p:spPr>
        <p:txBody>
          <a:bodyPr vert="horz" lIns="91440" tIns="45720" rIns="91440" bIns="45720" rtlCol="0" anchor="ctr"/>
          <a:lstStyle>
            <a:lvl1pPr algn="r">
              <a:defRPr sz="900">
                <a:solidFill>
                  <a:srgbClr val="193888"/>
                </a:solidFill>
              </a:defRPr>
            </a:lvl1pPr>
          </a:lstStyle>
          <a:p>
            <a:fld id="{20057DF7-F8C1-408E-8B93-7E7B5C140B97}" type="slidenum">
              <a:rPr lang="en-US" smtClean="0"/>
              <a:pPr/>
              <a:t>‹#›</a:t>
            </a:fld>
            <a:endParaRPr lang="en-US"/>
          </a:p>
        </p:txBody>
      </p:sp>
      <p:pic>
        <p:nvPicPr>
          <p:cNvPr id="8" name="Picture 7"/>
          <p:cNvPicPr>
            <a:picLocks noChangeAspect="1"/>
          </p:cNvPicPr>
          <p:nvPr userDrawn="1"/>
        </p:nvPicPr>
        <p:blipFill>
          <a:blip r:embed="rId6"/>
          <a:stretch>
            <a:fillRect/>
          </a:stretch>
        </p:blipFill>
        <p:spPr>
          <a:xfrm>
            <a:off x="495843" y="6188696"/>
            <a:ext cx="2533108" cy="335309"/>
          </a:xfrm>
          <a:prstGeom prst="rect">
            <a:avLst/>
          </a:prstGeom>
        </p:spPr>
      </p:pic>
      <p:sp>
        <p:nvSpPr>
          <p:cNvPr id="9" name="Rectangle 8"/>
          <p:cNvSpPr/>
          <p:nvPr userDrawn="1"/>
        </p:nvSpPr>
        <p:spPr>
          <a:xfrm>
            <a:off x="7884258" y="6171684"/>
            <a:ext cx="861646" cy="300082"/>
          </a:xfrm>
          <a:prstGeom prst="rect">
            <a:avLst/>
          </a:prstGeom>
        </p:spPr>
        <p:txBody>
          <a:bodyPr wrap="none">
            <a:spAutoFit/>
          </a:bodyPr>
          <a:lstStyle/>
          <a:p>
            <a:r>
              <a:rPr lang="en-US" sz="1350" b="1">
                <a:solidFill>
                  <a:srgbClr val="193888"/>
                </a:solidFill>
              </a:rPr>
              <a:t>uz.gov.ua</a:t>
            </a:r>
          </a:p>
        </p:txBody>
      </p:sp>
    </p:spTree>
    <p:extLst>
      <p:ext uri="{BB962C8B-B14F-4D97-AF65-F5344CB8AC3E}">
        <p14:creationId xmlns:p14="http://schemas.microsoft.com/office/powerpoint/2010/main" xmlns="" val="35093549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txStyles>
    <p:titleStyle>
      <a:lvl1pPr algn="l" defTabSz="685800" rtl="0" eaLnBrk="1" latinLnBrk="0" hangingPunct="1">
        <a:lnSpc>
          <a:spcPct val="90000"/>
        </a:lnSpc>
        <a:spcBef>
          <a:spcPct val="0"/>
        </a:spcBef>
        <a:buNone/>
        <a:defRPr sz="3300" b="1" kern="1200">
          <a:solidFill>
            <a:srgbClr val="193888"/>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193888"/>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193888"/>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93888"/>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93888"/>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93888"/>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843" y="365126"/>
            <a:ext cx="6584034" cy="12053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843" y="1825625"/>
            <a:ext cx="8019508" cy="39566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365127"/>
            <a:ext cx="2057400" cy="365125"/>
          </a:xfrm>
          <a:prstGeom prst="rect">
            <a:avLst/>
          </a:prstGeom>
        </p:spPr>
        <p:txBody>
          <a:bodyPr vert="horz" lIns="91440" tIns="45720" rIns="91440" bIns="45720" rtlCol="0" anchor="ctr"/>
          <a:lstStyle>
            <a:lvl1pPr algn="r">
              <a:defRPr sz="900">
                <a:solidFill>
                  <a:srgbClr val="193888"/>
                </a:solidFill>
              </a:defRPr>
            </a:lvl1pPr>
          </a:lstStyle>
          <a:p>
            <a:fld id="{20057DF7-F8C1-408E-8B93-7E7B5C140B97}" type="slidenum">
              <a:rPr lang="en-US" smtClean="0"/>
              <a:pPr/>
              <a:t>‹#›</a:t>
            </a:fld>
            <a:endParaRPr lang="en-US"/>
          </a:p>
        </p:txBody>
      </p:sp>
      <p:pic>
        <p:nvPicPr>
          <p:cNvPr id="8" name="Picture 7"/>
          <p:cNvPicPr>
            <a:picLocks noChangeAspect="1"/>
          </p:cNvPicPr>
          <p:nvPr userDrawn="1"/>
        </p:nvPicPr>
        <p:blipFill>
          <a:blip r:embed="rId6"/>
          <a:stretch>
            <a:fillRect/>
          </a:stretch>
        </p:blipFill>
        <p:spPr>
          <a:xfrm>
            <a:off x="495843" y="6188696"/>
            <a:ext cx="2533108" cy="335309"/>
          </a:xfrm>
          <a:prstGeom prst="rect">
            <a:avLst/>
          </a:prstGeom>
        </p:spPr>
      </p:pic>
      <p:sp>
        <p:nvSpPr>
          <p:cNvPr id="9" name="Rectangle 8"/>
          <p:cNvSpPr/>
          <p:nvPr userDrawn="1"/>
        </p:nvSpPr>
        <p:spPr>
          <a:xfrm>
            <a:off x="7884258" y="6171684"/>
            <a:ext cx="861646" cy="300082"/>
          </a:xfrm>
          <a:prstGeom prst="rect">
            <a:avLst/>
          </a:prstGeom>
        </p:spPr>
        <p:txBody>
          <a:bodyPr wrap="none">
            <a:spAutoFit/>
          </a:bodyPr>
          <a:lstStyle/>
          <a:p>
            <a:r>
              <a:rPr lang="en-US" sz="1350" b="1">
                <a:solidFill>
                  <a:srgbClr val="193888"/>
                </a:solidFill>
              </a:rPr>
              <a:t>uz.gov.ua</a:t>
            </a:r>
          </a:p>
        </p:txBody>
      </p:sp>
    </p:spTree>
    <p:extLst>
      <p:ext uri="{BB962C8B-B14F-4D97-AF65-F5344CB8AC3E}">
        <p14:creationId xmlns:p14="http://schemas.microsoft.com/office/powerpoint/2010/main" xmlns="" val="361361202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txStyles>
    <p:titleStyle>
      <a:lvl1pPr algn="l" defTabSz="685800" rtl="0" eaLnBrk="1" latinLnBrk="0" hangingPunct="1">
        <a:lnSpc>
          <a:spcPct val="90000"/>
        </a:lnSpc>
        <a:spcBef>
          <a:spcPct val="0"/>
        </a:spcBef>
        <a:buNone/>
        <a:defRPr sz="3300" b="1" kern="1200">
          <a:solidFill>
            <a:srgbClr val="193888"/>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193888"/>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193888"/>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93888"/>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93888"/>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93888"/>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843" y="365126"/>
            <a:ext cx="6584034" cy="12053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843" y="1825625"/>
            <a:ext cx="8019508" cy="39566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365127"/>
            <a:ext cx="2057400" cy="365125"/>
          </a:xfrm>
          <a:prstGeom prst="rect">
            <a:avLst/>
          </a:prstGeom>
        </p:spPr>
        <p:txBody>
          <a:bodyPr vert="horz" lIns="91440" tIns="45720" rIns="91440" bIns="45720" rtlCol="0" anchor="ctr"/>
          <a:lstStyle>
            <a:lvl1pPr algn="r">
              <a:defRPr sz="900">
                <a:solidFill>
                  <a:srgbClr val="193888"/>
                </a:solidFill>
              </a:defRPr>
            </a:lvl1pPr>
          </a:lstStyle>
          <a:p>
            <a:fld id="{20057DF7-F8C1-408E-8B93-7E7B5C140B97}" type="slidenum">
              <a:rPr lang="en-US" smtClean="0"/>
              <a:pPr/>
              <a:t>‹#›</a:t>
            </a:fld>
            <a:endParaRPr lang="en-US"/>
          </a:p>
        </p:txBody>
      </p:sp>
      <p:pic>
        <p:nvPicPr>
          <p:cNvPr id="8" name="Picture 7"/>
          <p:cNvPicPr>
            <a:picLocks noChangeAspect="1"/>
          </p:cNvPicPr>
          <p:nvPr userDrawn="1"/>
        </p:nvPicPr>
        <p:blipFill>
          <a:blip r:embed="rId6"/>
          <a:stretch>
            <a:fillRect/>
          </a:stretch>
        </p:blipFill>
        <p:spPr>
          <a:xfrm>
            <a:off x="495843" y="6188696"/>
            <a:ext cx="2533108" cy="335309"/>
          </a:xfrm>
          <a:prstGeom prst="rect">
            <a:avLst/>
          </a:prstGeom>
        </p:spPr>
      </p:pic>
      <p:sp>
        <p:nvSpPr>
          <p:cNvPr id="9" name="Rectangle 8"/>
          <p:cNvSpPr/>
          <p:nvPr userDrawn="1"/>
        </p:nvSpPr>
        <p:spPr>
          <a:xfrm>
            <a:off x="7884258" y="6171684"/>
            <a:ext cx="861646" cy="300082"/>
          </a:xfrm>
          <a:prstGeom prst="rect">
            <a:avLst/>
          </a:prstGeom>
        </p:spPr>
        <p:txBody>
          <a:bodyPr wrap="none">
            <a:spAutoFit/>
          </a:bodyPr>
          <a:lstStyle/>
          <a:p>
            <a:r>
              <a:rPr lang="en-US" sz="1350" b="1">
                <a:solidFill>
                  <a:srgbClr val="193888"/>
                </a:solidFill>
              </a:rPr>
              <a:t>uz.gov.ua</a:t>
            </a:r>
          </a:p>
        </p:txBody>
      </p:sp>
    </p:spTree>
    <p:extLst>
      <p:ext uri="{BB962C8B-B14F-4D97-AF65-F5344CB8AC3E}">
        <p14:creationId xmlns:p14="http://schemas.microsoft.com/office/powerpoint/2010/main" xmlns="" val="157588514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Lst>
  <p:txStyles>
    <p:titleStyle>
      <a:lvl1pPr algn="l" defTabSz="685800" rtl="0" eaLnBrk="1" latinLnBrk="0" hangingPunct="1">
        <a:lnSpc>
          <a:spcPct val="90000"/>
        </a:lnSpc>
        <a:spcBef>
          <a:spcPct val="0"/>
        </a:spcBef>
        <a:buNone/>
        <a:defRPr sz="3300" b="1" kern="1200">
          <a:solidFill>
            <a:srgbClr val="193888"/>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193888"/>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193888"/>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93888"/>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93888"/>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93888"/>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51520" y="188640"/>
            <a:ext cx="8715436" cy="6408712"/>
          </a:xfr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a:normAutofit/>
          </a:bodyPr>
          <a:lstStyle/>
          <a:p>
            <a:pPr algn="just">
              <a:buNone/>
            </a:pPr>
            <a:endParaRPr lang="uk-UA"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uk-UA"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uk-UA"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uk-UA"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uk-UA"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r>
              <a:rPr lang="uk-UA" sz="35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Правила безпеки громадян </a:t>
            </a:r>
          </a:p>
          <a:p>
            <a:pPr algn="ctr">
              <a:buNone/>
            </a:pPr>
            <a:r>
              <a:rPr lang="uk-UA" sz="35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залізничному транспорті України</a:t>
            </a:r>
          </a:p>
          <a:p>
            <a:pPr algn="ctr">
              <a:buNone/>
            </a:pPr>
            <a:endParaRPr lang="uk-UA"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uk-UA"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uk-UA"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ru-RU" sz="26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3"/>
          <p:cNvPicPr>
            <a:picLocks noChangeAspect="1" noChangeArrowheads="1"/>
          </p:cNvPicPr>
          <p:nvPr/>
        </p:nvPicPr>
        <p:blipFill>
          <a:blip r:embed="rId2" cstate="print"/>
          <a:srcRect t="15447" b="14381"/>
          <a:stretch>
            <a:fillRect/>
          </a:stretch>
        </p:blipFill>
        <p:spPr bwMode="auto">
          <a:xfrm>
            <a:off x="539552" y="404664"/>
            <a:ext cx="2842426" cy="1494026"/>
          </a:xfrm>
          <a:prstGeom prst="rect">
            <a:avLst/>
          </a:prstGeom>
          <a:noFill/>
          <a:ln w="9525">
            <a:noFill/>
            <a:miter lim="800000"/>
            <a:headEnd/>
            <a:tailEnd/>
          </a:ln>
          <a:effectLst/>
        </p:spPr>
      </p:pic>
      <p:pic>
        <p:nvPicPr>
          <p:cNvPr id="5" name="Picture 2" descr="C:\Users\Андрій\Desktop\Лекція для дітей в школи\images (13).jpg"/>
          <p:cNvPicPr>
            <a:picLocks noChangeAspect="1" noChangeArrowheads="1"/>
          </p:cNvPicPr>
          <p:nvPr/>
        </p:nvPicPr>
        <p:blipFill>
          <a:blip r:embed="rId3" cstate="print"/>
          <a:srcRect/>
          <a:stretch>
            <a:fillRect/>
          </a:stretch>
        </p:blipFill>
        <p:spPr bwMode="auto">
          <a:xfrm>
            <a:off x="3416386" y="260648"/>
            <a:ext cx="2820456" cy="1631214"/>
          </a:xfrm>
          <a:prstGeom prst="rect">
            <a:avLst/>
          </a:prstGeom>
          <a:noFill/>
        </p:spPr>
      </p:pic>
      <p:pic>
        <p:nvPicPr>
          <p:cNvPr id="6" name="Picture 3" descr="C:\Users\Андрій\Desktop\Лекція для дітей в школи\завантаження (2).jpg"/>
          <p:cNvPicPr>
            <a:picLocks noChangeAspect="1" noChangeArrowheads="1"/>
          </p:cNvPicPr>
          <p:nvPr/>
        </p:nvPicPr>
        <p:blipFill>
          <a:blip r:embed="rId4" cstate="print"/>
          <a:srcRect/>
          <a:stretch>
            <a:fillRect/>
          </a:stretch>
        </p:blipFill>
        <p:spPr bwMode="auto">
          <a:xfrm>
            <a:off x="6301810" y="260648"/>
            <a:ext cx="2518662" cy="165618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16276" y="218045"/>
            <a:ext cx="8715436" cy="6480720"/>
          </a:xfrm>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uk-UA">
                <a:solidFill>
                  <a:schemeClr val="tx1"/>
                </a:solidFill>
                <a:latin typeface="Times New Roman" pitchFamily="18" charset="0"/>
                <a:cs typeface="Times New Roman" pitchFamily="18" charset="0"/>
              </a:rPr>
              <a:t> </a:t>
            </a:r>
            <a:r>
              <a:rPr lang="ru-RU"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ПАСАЖИРАМ ЗАБОРОНЯЄТЬСЯ:</a:t>
            </a:r>
          </a:p>
          <a:p>
            <a:pPr marL="0" indent="0" algn="ctr">
              <a:buNone/>
            </a:pPr>
            <a:endParaRPr lang="ru-RU"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buNone/>
            </a:pPr>
            <a:r>
              <a:rPr lang="uk-UA" sz="2400">
                <a:solidFill>
                  <a:schemeClr val="tx1"/>
                </a:solidFill>
                <a:latin typeface="Times New Roman" pitchFamily="18" charset="0"/>
                <a:cs typeface="Times New Roman" pitchFamily="18" charset="0"/>
              </a:rPr>
              <a:t>    Заходити  у  вагон  і  виходити  з  вагона  під час руху поїзда.</a:t>
            </a:r>
          </a:p>
          <a:p>
            <a:pPr marL="0" indent="0" algn="just">
              <a:buNone/>
            </a:pPr>
            <a:r>
              <a:rPr lang="uk-UA" sz="2400">
                <a:solidFill>
                  <a:schemeClr val="tx1"/>
                </a:solidFill>
                <a:latin typeface="Times New Roman" pitchFamily="18" charset="0"/>
                <a:cs typeface="Times New Roman" pitchFamily="18" charset="0"/>
              </a:rPr>
              <a:t>    Висуватися  з  вікон  вагонів і дверей тамбурів під час руху поїздів та викидати сторонні предмети (пляшки, пакети тощо) з вікон і дверей вагонів.</a:t>
            </a:r>
          </a:p>
          <a:p>
            <a:pPr marL="0" indent="0" algn="just">
              <a:buNone/>
            </a:pPr>
            <a:r>
              <a:rPr lang="uk-UA" sz="2400">
                <a:solidFill>
                  <a:schemeClr val="tx1"/>
                </a:solidFill>
                <a:latin typeface="Times New Roman" pitchFamily="18" charset="0"/>
                <a:cs typeface="Times New Roman" pitchFamily="18" charset="0"/>
              </a:rPr>
              <a:t>    Стояти  на  підніжках  і  перехідних площадках вагонів, самостійно відчиняти двері вагонів під  час  руху  та  на  стоянці поїзда, затримувати автоматичні двері вагонів під час їх зачинення та   відчинення.</a:t>
            </a:r>
          </a:p>
          <a:p>
            <a:pPr marL="0" indent="0" algn="just">
              <a:buNone/>
            </a:pPr>
            <a:r>
              <a:rPr lang="uk-UA" sz="2400">
                <a:solidFill>
                  <a:schemeClr val="tx1"/>
                </a:solidFill>
                <a:latin typeface="Times New Roman" pitchFamily="18" charset="0"/>
                <a:cs typeface="Times New Roman" pitchFamily="18" charset="0"/>
              </a:rPr>
              <a:t>    Провозити у вагонах легкозаймисті,  шкідливі і вибухові речовини.</a:t>
            </a:r>
          </a:p>
          <a:p>
            <a:pPr marL="0" indent="0" algn="just">
              <a:buNone/>
            </a:pPr>
            <a:r>
              <a:rPr lang="uk-UA" sz="2400">
                <a:solidFill>
                  <a:schemeClr val="tx1"/>
                </a:solidFill>
                <a:latin typeface="Times New Roman" pitchFamily="18" charset="0"/>
                <a:cs typeface="Times New Roman" pitchFamily="18" charset="0"/>
              </a:rPr>
              <a:t>    Проїжджати на  дахах,  підніжках,  перехідних  площадках вагонів.</a:t>
            </a:r>
          </a:p>
          <a:p>
            <a:pPr marL="0" indent="0" algn="just">
              <a:buNone/>
            </a:pPr>
            <a:r>
              <a:rPr lang="uk-UA" sz="2400">
                <a:solidFill>
                  <a:schemeClr val="tx1"/>
                </a:solidFill>
                <a:latin typeface="Times New Roman" pitchFamily="18" charset="0"/>
                <a:cs typeface="Times New Roman" pitchFamily="18" charset="0"/>
              </a:rPr>
              <a:t>    Знаходитись в потязі у нетверезому стані.</a:t>
            </a:r>
          </a:p>
          <a:p>
            <a:pPr marL="0" indent="0" algn="ctr">
              <a:buNone/>
            </a:pPr>
            <a:endParaRPr lang="ru-RU"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16276" y="218045"/>
            <a:ext cx="8715436" cy="6480720"/>
          </a:xfrm>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lgn="ctr">
              <a:buNone/>
            </a:pPr>
            <a:r>
              <a:rPr lang="uk-UA">
                <a:solidFill>
                  <a:schemeClr val="tx1"/>
                </a:solidFill>
                <a:latin typeface="Times New Roman" pitchFamily="18" charset="0"/>
                <a:cs typeface="Times New Roman" pitchFamily="18" charset="0"/>
              </a:rPr>
              <a:t> </a:t>
            </a:r>
            <a:r>
              <a:rPr lang="ru-RU"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ПАСАЖИРАМ ЗАБОРОНЯЄТЬСЯ:</a:t>
            </a:r>
          </a:p>
          <a:p>
            <a:pPr marL="0" indent="0" algn="ctr">
              <a:buNone/>
            </a:pPr>
            <a:endParaRPr lang="ru-RU" sz="9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spcBef>
                <a:spcPts val="0"/>
              </a:spcBef>
              <a:buNone/>
            </a:pPr>
            <a:r>
              <a:rPr lang="uk-UA" sz="2400">
                <a:solidFill>
                  <a:schemeClr val="tx1"/>
                </a:solidFill>
                <a:latin typeface="Times New Roman" pitchFamily="18" charset="0"/>
                <a:cs typeface="Times New Roman" pitchFamily="18" charset="0"/>
              </a:rPr>
              <a:t>    Проїжджати у вантажних поїздах без спеціального дозволу.</a:t>
            </a:r>
            <a:endParaRPr lang="uk-UA" sz="240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spcBef>
                <a:spcPts val="0"/>
              </a:spcBef>
              <a:buNone/>
            </a:pPr>
            <a:r>
              <a:rPr lang="uk-UA" sz="2400">
                <a:solidFill>
                  <a:schemeClr val="tx1"/>
                </a:solidFill>
                <a:latin typeface="Times New Roman" pitchFamily="18" charset="0"/>
                <a:cs typeface="Times New Roman" pitchFamily="18" charset="0"/>
              </a:rPr>
              <a:t>    Стояти  на  підніжках  і  перехідних площадках вагонів, самостійно відчиняти двері вагонів під  час  руху  та  на  стоянці поїзда, затримувати автоматичні двері вагонів під час їх зачинення та   відчинення.</a:t>
            </a:r>
          </a:p>
          <a:p>
            <a:pPr marL="0" indent="0" algn="just">
              <a:spcBef>
                <a:spcPts val="0"/>
              </a:spcBef>
              <a:buNone/>
            </a:pPr>
            <a:r>
              <a:rPr lang="uk-UA" sz="2400">
                <a:solidFill>
                  <a:schemeClr val="tx1"/>
                </a:solidFill>
                <a:latin typeface="Times New Roman" pitchFamily="18" charset="0"/>
                <a:cs typeface="Times New Roman" pitchFamily="18" charset="0"/>
              </a:rPr>
              <a:t>     Виходити  із  вагона на міжколійя і знаходитись там під час руху поїзда.</a:t>
            </a:r>
          </a:p>
          <a:p>
            <a:pPr marL="0" indent="0" algn="just">
              <a:spcBef>
                <a:spcPts val="0"/>
              </a:spcBef>
              <a:buNone/>
            </a:pPr>
            <a:r>
              <a:rPr lang="uk-UA" sz="2400">
                <a:solidFill>
                  <a:schemeClr val="tx1"/>
                </a:solidFill>
                <a:latin typeface="Times New Roman" pitchFamily="18" charset="0"/>
                <a:cs typeface="Times New Roman" pitchFamily="18" charset="0"/>
              </a:rPr>
              <a:t>    Палити  у  вагонах (в тому числі в тамбурах) приміських поїздів,  а також у  непередбачених  для  паління  місцях  вагонів пасажирських поїздів.</a:t>
            </a:r>
          </a:p>
          <a:p>
            <a:pPr marL="0" indent="0" algn="just">
              <a:spcBef>
                <a:spcPts val="0"/>
              </a:spcBef>
              <a:buNone/>
            </a:pPr>
            <a:r>
              <a:rPr lang="uk-UA" sz="2400">
                <a:solidFill>
                  <a:schemeClr val="tx1"/>
                </a:solidFill>
                <a:latin typeface="Times New Roman" pitchFamily="18" charset="0"/>
                <a:cs typeface="Times New Roman" pitchFamily="18" charset="0"/>
              </a:rPr>
              <a:t>    Без потреби самовільно зупиняти поїзд.</a:t>
            </a:r>
          </a:p>
          <a:p>
            <a:pPr marL="0" indent="0" algn="just">
              <a:spcBef>
                <a:spcPts val="0"/>
              </a:spcBef>
              <a:buNone/>
            </a:pPr>
            <a:r>
              <a:rPr lang="uk-UA" sz="2400">
                <a:solidFill>
                  <a:schemeClr val="tx1"/>
                </a:solidFill>
                <a:latin typeface="Times New Roman" pitchFamily="18" charset="0"/>
                <a:cs typeface="Times New Roman" pitchFamily="18" charset="0"/>
              </a:rPr>
              <a:t>    Розміщувати ручну поклажу в тамбурах  вагона,  коридорі салону, проходах купе та в проході вагона приміського поїзда.</a:t>
            </a:r>
          </a:p>
          <a:p>
            <a:pPr marL="0" indent="0" algn="just">
              <a:spcBef>
                <a:spcPts val="0"/>
              </a:spcBef>
              <a:buNone/>
            </a:pPr>
            <a:r>
              <a:rPr lang="uk-UA" sz="2400">
                <a:solidFill>
                  <a:schemeClr val="tx1"/>
                </a:solidFill>
                <a:latin typeface="Times New Roman" pitchFamily="18" charset="0"/>
                <a:cs typeface="Times New Roman" pitchFamily="18" charset="0"/>
              </a:rPr>
              <a:t>    Забруднювати  тамбури,  засмічувати підлогу та сидіння вагонів.</a:t>
            </a:r>
          </a:p>
          <a:p>
            <a:pPr marL="0" indent="0" algn="just">
              <a:spcBef>
                <a:spcPts val="0"/>
              </a:spcBef>
              <a:buNone/>
            </a:pPr>
            <a:r>
              <a:rPr lang="uk-UA" sz="2400">
                <a:solidFill>
                  <a:schemeClr val="tx1"/>
                </a:solidFill>
                <a:latin typeface="Times New Roman" pitchFamily="18" charset="0"/>
                <a:cs typeface="Times New Roman" pitchFamily="18" charset="0"/>
              </a:rPr>
              <a:t>    Демонтувати обладнання вагонів, псувати оббивку диванів та  сидінь.</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16276" y="218045"/>
            <a:ext cx="8715436" cy="6480720"/>
          </a:xfrm>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uk-UA">
                <a:solidFill>
                  <a:schemeClr val="tx1"/>
                </a:solidFill>
                <a:latin typeface="Times New Roman" pitchFamily="18" charset="0"/>
                <a:cs typeface="Times New Roman" pitchFamily="18" charset="0"/>
              </a:rPr>
              <a:t> </a:t>
            </a:r>
            <a:r>
              <a:rPr lang="ru-RU"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ПАСАЖИРАМ ЗАБОРОНЯЄТЬСЯ:</a:t>
            </a:r>
          </a:p>
          <a:p>
            <a:pPr marL="0" indent="0">
              <a:buNone/>
            </a:pPr>
            <a:endParaRPr lang="ru-RU" sz="2400">
              <a:solidFill>
                <a:schemeClr val="tx1"/>
              </a:solidFill>
              <a:latin typeface="Times New Roman" pitchFamily="18" charset="0"/>
              <a:cs typeface="Times New Roman" pitchFamily="18" charset="0"/>
            </a:endParaRPr>
          </a:p>
          <a:p>
            <a:pPr marL="0" indent="0" algn="just">
              <a:buNone/>
            </a:pPr>
            <a:r>
              <a:rPr lang="uk-UA" sz="2400">
                <a:solidFill>
                  <a:schemeClr val="tx1"/>
                </a:solidFill>
                <a:latin typeface="Times New Roman" pitchFamily="18" charset="0"/>
                <a:cs typeface="Times New Roman" pitchFamily="18" charset="0"/>
              </a:rPr>
              <a:t>     Бігти по платформі поруч із вагоном поїзда, що прибуває або  відходить,  а  також  перебувати  ближче ніж 2 метри від краю платформи під час проходу поїзда без зупинки.</a:t>
            </a:r>
          </a:p>
          <a:p>
            <a:pPr marL="0" indent="0" algn="just">
              <a:buNone/>
            </a:pPr>
            <a:r>
              <a:rPr lang="uk-UA" sz="2400">
                <a:solidFill>
                  <a:schemeClr val="tx1"/>
                </a:solidFill>
                <a:latin typeface="Times New Roman" pitchFamily="18" charset="0"/>
                <a:cs typeface="Times New Roman" pitchFamily="18" charset="0"/>
              </a:rPr>
              <a:t>     Залишати  дітей  без  нагляду  дорослих  на  вокзалах, пасажирських  платформах  та  в  поїздах.</a:t>
            </a:r>
          </a:p>
          <a:p>
            <a:pPr marL="0" indent="0" algn="just">
              <a:buNone/>
            </a:pPr>
            <a:r>
              <a:rPr lang="uk-UA" sz="2400">
                <a:solidFill>
                  <a:schemeClr val="tx1"/>
                </a:solidFill>
                <a:latin typeface="Times New Roman" pitchFamily="18" charset="0"/>
                <a:cs typeface="Times New Roman" pitchFamily="18" charset="0"/>
              </a:rPr>
              <a:t>     Стрибати з платформи на залізничні колії.</a:t>
            </a:r>
          </a:p>
        </p:txBody>
      </p:sp>
      <p:pic>
        <p:nvPicPr>
          <p:cNvPr id="3" name="Picture 2" descr="C:\Users\Андрій\Desktop\Лекція для дітей в школи\1_1025 (1).jpg"/>
          <p:cNvPicPr>
            <a:picLocks noChangeAspect="1" noChangeArrowheads="1"/>
          </p:cNvPicPr>
          <p:nvPr/>
        </p:nvPicPr>
        <p:blipFill>
          <a:blip r:embed="rId2" cstate="print"/>
          <a:srcRect l="1497" t="57837" r="80064" b="16458"/>
          <a:stretch>
            <a:fillRect/>
          </a:stretch>
        </p:blipFill>
        <p:spPr bwMode="auto">
          <a:xfrm>
            <a:off x="1001815" y="4191727"/>
            <a:ext cx="1680971" cy="1757553"/>
          </a:xfrm>
          <a:prstGeom prst="rect">
            <a:avLst/>
          </a:prstGeom>
          <a:noFill/>
        </p:spPr>
      </p:pic>
      <p:pic>
        <p:nvPicPr>
          <p:cNvPr id="5" name="Picture 2" descr="C:\Users\Андрій\Desktop\Лекція для дітей в школи\1_1025 (1).jpg"/>
          <p:cNvPicPr>
            <a:picLocks noChangeAspect="1" noChangeArrowheads="1"/>
          </p:cNvPicPr>
          <p:nvPr/>
        </p:nvPicPr>
        <p:blipFill>
          <a:blip r:embed="rId2" cstate="print"/>
          <a:srcRect l="36408" t="37743" r="46636" b="42978"/>
          <a:stretch>
            <a:fillRect/>
          </a:stretch>
        </p:blipFill>
        <p:spPr bwMode="auto">
          <a:xfrm>
            <a:off x="2691654" y="4216437"/>
            <a:ext cx="1584175" cy="1350954"/>
          </a:xfrm>
          <a:prstGeom prst="rect">
            <a:avLst/>
          </a:prstGeom>
          <a:noFill/>
        </p:spPr>
      </p:pic>
      <p:pic>
        <p:nvPicPr>
          <p:cNvPr id="6" name="Picture 2" descr="C:\Users\Андрій\Desktop\Лекція для дітей в школи\1_1025 (1).jpg"/>
          <p:cNvPicPr>
            <a:picLocks noChangeAspect="1" noChangeArrowheads="1"/>
          </p:cNvPicPr>
          <p:nvPr/>
        </p:nvPicPr>
        <p:blipFill>
          <a:blip r:embed="rId2" cstate="print"/>
          <a:srcRect l="77585" t="58149" r="2902" b="21724"/>
          <a:stretch>
            <a:fillRect/>
          </a:stretch>
        </p:blipFill>
        <p:spPr bwMode="auto">
          <a:xfrm>
            <a:off x="4242175" y="4207493"/>
            <a:ext cx="1768587" cy="1368152"/>
          </a:xfrm>
          <a:prstGeom prst="rect">
            <a:avLst/>
          </a:prstGeom>
          <a:noFill/>
        </p:spPr>
      </p:pic>
      <p:grpSp>
        <p:nvGrpSpPr>
          <p:cNvPr id="7" name="Группа 6"/>
          <p:cNvGrpSpPr/>
          <p:nvPr/>
        </p:nvGrpSpPr>
        <p:grpSpPr>
          <a:xfrm>
            <a:off x="6082851" y="4295267"/>
            <a:ext cx="1801517" cy="1634040"/>
            <a:chOff x="3796483" y="354801"/>
            <a:chExt cx="1801517" cy="1634040"/>
          </a:xfrm>
        </p:grpSpPr>
        <p:pic>
          <p:nvPicPr>
            <p:cNvPr id="8" name="Picture 2" descr="C:\Users\Андрій\Desktop\Лекція для дітей в школи\1_1025 (1).jpg"/>
            <p:cNvPicPr>
              <a:picLocks noChangeAspect="1" noChangeArrowheads="1"/>
            </p:cNvPicPr>
            <p:nvPr/>
          </p:nvPicPr>
          <p:blipFill>
            <a:blip r:embed="rId2" cstate="print"/>
            <a:srcRect l="53017" t="38558" r="30917" b="41113"/>
            <a:stretch>
              <a:fillRect/>
            </a:stretch>
          </p:blipFill>
          <p:spPr bwMode="auto">
            <a:xfrm>
              <a:off x="3796483" y="354801"/>
              <a:ext cx="1721824" cy="1634040"/>
            </a:xfrm>
            <a:prstGeom prst="rect">
              <a:avLst/>
            </a:prstGeom>
            <a:noFill/>
          </p:spPr>
        </p:pic>
        <p:pic>
          <p:nvPicPr>
            <p:cNvPr id="9" name="Picture 2" descr="C:\Users\Андрій\Desktop\Лекція для дітей в школи\1_1025 (1).jpg"/>
            <p:cNvPicPr>
              <a:picLocks noChangeAspect="1" noChangeArrowheads="1"/>
            </p:cNvPicPr>
            <p:nvPr/>
          </p:nvPicPr>
          <p:blipFill>
            <a:blip r:embed="rId2" cstate="print"/>
            <a:srcRect l="66474" t="38558" r="32455" b="47121"/>
            <a:stretch>
              <a:fillRect/>
            </a:stretch>
          </p:blipFill>
          <p:spPr bwMode="auto">
            <a:xfrm>
              <a:off x="5249913" y="395720"/>
              <a:ext cx="348087" cy="1044429"/>
            </a:xfrm>
            <a:prstGeom prst="rect">
              <a:avLst/>
            </a:prstGeom>
            <a:noFill/>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484784"/>
            <a:ext cx="7772400" cy="3579461"/>
          </a:xfrm>
          <a:solidFill>
            <a:schemeClr val="tx2">
              <a:lumMod val="20000"/>
              <a:lumOff val="80000"/>
            </a:schemeClr>
          </a:solidFill>
          <a:ln/>
        </p:spPr>
        <p:style>
          <a:lnRef idx="1">
            <a:schemeClr val="accent6"/>
          </a:lnRef>
          <a:fillRef idx="2">
            <a:schemeClr val="accent6"/>
          </a:fillRef>
          <a:effectRef idx="1">
            <a:schemeClr val="accent6"/>
          </a:effectRef>
          <a:fontRef idx="minor">
            <a:schemeClr val="dk1"/>
          </a:fontRef>
        </p:style>
        <p:txBody>
          <a:bodyPr>
            <a:noAutofit/>
          </a:bodyPr>
          <a:lstStyle/>
          <a:p>
            <a:r>
              <a:rPr lang="uk-UA" sz="3200" b="1">
                <a:solidFill>
                  <a:schemeClr val="tx1"/>
                </a:solidFill>
                <a:latin typeface="Times New Roman" pitchFamily="18" charset="0"/>
                <a:cs typeface="Times New Roman" pitchFamily="18" charset="0"/>
              </a:rPr>
              <a:t>Аналіз випадків травмування сторонніх осіб на залізничному транспорті </a:t>
            </a:r>
            <a:endParaRPr lang="uk-UA" sz="32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46816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Округлений прямокутник 4"/>
          <p:cNvSpPr/>
          <p:nvPr/>
        </p:nvSpPr>
        <p:spPr>
          <a:xfrm>
            <a:off x="5508104" y="6165304"/>
            <a:ext cx="72008"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Заголовок 5"/>
          <p:cNvSpPr>
            <a:spLocks noGrp="1"/>
          </p:cNvSpPr>
          <p:nvPr>
            <p:ph type="ctrTitle"/>
          </p:nvPr>
        </p:nvSpPr>
        <p:spPr/>
        <p:txBody>
          <a:bodyPr/>
          <a:lstStyle/>
          <a:p>
            <a:endParaRPr lang="ru-RU"/>
          </a:p>
        </p:txBody>
      </p:sp>
      <p:sp>
        <p:nvSpPr>
          <p:cNvPr id="7" name="Содержимое 2"/>
          <p:cNvSpPr txBox="1">
            <a:spLocks/>
          </p:cNvSpPr>
          <p:nvPr/>
        </p:nvSpPr>
        <p:spPr>
          <a:xfrm>
            <a:off x="214282" y="476672"/>
            <a:ext cx="8715436" cy="5904656"/>
          </a:xfrm>
          <a:prstGeom prst="rect">
            <a:avLst/>
          </a:prstGeom>
          <a:solidFill>
            <a:schemeClr val="tx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p>
            <a:pPr algn="just"/>
            <a:r>
              <a:rPr kumimoji="0" lang="ru-RU" sz="2000" b="0" i="0" u="none" strike="noStrike" kern="1200" cap="none" spc="0" normalizeH="0" baseline="0" noProof="0" dirty="0">
                <a:ln>
                  <a:noFill/>
                </a:ln>
                <a:solidFill>
                  <a:schemeClr val="tx1">
                    <a:tint val="75000"/>
                  </a:schemeClr>
                </a:solidFill>
                <a:effectLst/>
                <a:uLnTx/>
                <a:uFillTx/>
                <a:latin typeface="+mn-lt"/>
                <a:ea typeface="+mn-ea"/>
                <a:cs typeface="+mn-cs"/>
              </a:rPr>
              <a:t>	</a:t>
            </a:r>
          </a:p>
          <a:p>
            <a:pPr algn="just"/>
            <a:r>
              <a:rPr lang="ru-RU" sz="2000" dirty="0">
                <a:solidFill>
                  <a:schemeClr val="tx1">
                    <a:tint val="75000"/>
                  </a:schemeClr>
                </a:solidFill>
              </a:rPr>
              <a:t>	</a:t>
            </a:r>
            <a:r>
              <a:rPr lang="uk-UA" sz="2800" dirty="0">
                <a:latin typeface="Times New Roman"/>
                <a:cs typeface="Times New Roman"/>
              </a:rPr>
              <a:t> Станом на </a:t>
            </a:r>
            <a:r>
              <a:rPr lang="uk-UA" sz="2800" b="1" dirty="0">
                <a:latin typeface="Times New Roman"/>
                <a:cs typeface="Times New Roman"/>
              </a:rPr>
              <a:t>14.0</a:t>
            </a:r>
            <a:r>
              <a:rPr lang="en-US" sz="2800" b="1" dirty="0">
                <a:latin typeface="Times New Roman"/>
                <a:cs typeface="Times New Roman"/>
              </a:rPr>
              <a:t>5</a:t>
            </a:r>
            <a:r>
              <a:rPr lang="uk-UA" sz="2800" b="1" dirty="0">
                <a:latin typeface="Times New Roman"/>
                <a:cs typeface="Times New Roman"/>
              </a:rPr>
              <a:t>.20</a:t>
            </a:r>
            <a:r>
              <a:rPr lang="en-US" sz="2800" b="1" dirty="0">
                <a:latin typeface="Times New Roman"/>
                <a:cs typeface="Times New Roman"/>
              </a:rPr>
              <a:t>2</a:t>
            </a:r>
            <a:r>
              <a:rPr lang="uk-UA" sz="2800" b="1" dirty="0">
                <a:latin typeface="Times New Roman"/>
                <a:cs typeface="Times New Roman"/>
              </a:rPr>
              <a:t>5</a:t>
            </a:r>
            <a:r>
              <a:rPr lang="uk-UA" sz="2800" dirty="0">
                <a:latin typeface="Times New Roman"/>
                <a:cs typeface="Times New Roman"/>
              </a:rPr>
              <a:t> на станціях, перегонах, територіях підрозділів </a:t>
            </a:r>
            <a:r>
              <a:rPr lang="uk-UA" sz="2800" b="1" i="1" dirty="0">
                <a:latin typeface="Times New Roman"/>
                <a:cs typeface="Times New Roman"/>
              </a:rPr>
              <a:t>АТ «Укрзалізниця» </a:t>
            </a:r>
            <a:r>
              <a:rPr lang="uk-UA" sz="2800" dirty="0">
                <a:latin typeface="Times New Roman"/>
                <a:cs typeface="Times New Roman"/>
              </a:rPr>
              <a:t>внаслідок наїзду залізничного рухомого складу, падіння з нього або інших видів впливу отримали травми різного ступеня тяжкості </a:t>
            </a:r>
            <a:r>
              <a:rPr lang="en-US" sz="2800" b="1" dirty="0">
                <a:solidFill>
                  <a:srgbClr val="FF0000"/>
                </a:solidFill>
                <a:latin typeface="Times New Roman"/>
                <a:cs typeface="Times New Roman"/>
              </a:rPr>
              <a:t>102</a:t>
            </a:r>
            <a:r>
              <a:rPr lang="uk-UA" sz="2800" b="1" dirty="0">
                <a:solidFill>
                  <a:srgbClr val="FF0000"/>
                </a:solidFill>
                <a:latin typeface="Times New Roman"/>
                <a:cs typeface="Times New Roman"/>
              </a:rPr>
              <a:t> сторонні особи </a:t>
            </a:r>
            <a:r>
              <a:rPr lang="uk-UA" sz="2800" dirty="0">
                <a:latin typeface="Times New Roman"/>
                <a:cs typeface="Times New Roman"/>
              </a:rPr>
              <a:t>проти </a:t>
            </a:r>
            <a:r>
              <a:rPr lang="uk-UA" sz="2800" b="1" dirty="0">
                <a:solidFill>
                  <a:srgbClr val="FF0000"/>
                </a:solidFill>
                <a:latin typeface="Times New Roman"/>
                <a:cs typeface="Times New Roman"/>
              </a:rPr>
              <a:t>102</a:t>
            </a:r>
            <a:r>
              <a:rPr lang="uk-UA" sz="2800" dirty="0">
                <a:latin typeface="Times New Roman"/>
                <a:cs typeface="Times New Roman"/>
              </a:rPr>
              <a:t> </a:t>
            </a:r>
            <a:r>
              <a:rPr lang="uk-UA" sz="2800" b="1" dirty="0">
                <a:solidFill>
                  <a:srgbClr val="FF0000"/>
                </a:solidFill>
                <a:latin typeface="Times New Roman"/>
                <a:cs typeface="Times New Roman"/>
              </a:rPr>
              <a:t>у минулому році</a:t>
            </a:r>
            <a:r>
              <a:rPr lang="uk-UA" sz="2800" dirty="0">
                <a:latin typeface="Times New Roman"/>
                <a:cs typeface="Times New Roman"/>
              </a:rPr>
              <a:t>, у тому числі </a:t>
            </a:r>
            <a:r>
              <a:rPr lang="uk-UA" sz="2800" b="1" dirty="0">
                <a:solidFill>
                  <a:srgbClr val="FF0000"/>
                </a:solidFill>
                <a:latin typeface="Times New Roman"/>
                <a:cs typeface="Times New Roman"/>
              </a:rPr>
              <a:t>67 зі смертельним наслідком </a:t>
            </a:r>
            <a:r>
              <a:rPr lang="uk-UA" sz="2800" dirty="0">
                <a:latin typeface="Times New Roman"/>
                <a:cs typeface="Times New Roman"/>
              </a:rPr>
              <a:t>проти </a:t>
            </a:r>
            <a:r>
              <a:rPr lang="uk-UA" sz="2800" b="1" dirty="0">
                <a:solidFill>
                  <a:srgbClr val="FF0000"/>
                </a:solidFill>
                <a:latin typeface="Times New Roman"/>
                <a:cs typeface="Times New Roman"/>
              </a:rPr>
              <a:t>67 </a:t>
            </a:r>
            <a:r>
              <a:rPr lang="uk-UA" sz="2800" dirty="0">
                <a:latin typeface="Times New Roman"/>
                <a:cs typeface="Times New Roman"/>
              </a:rPr>
              <a:t>у минулому році.</a:t>
            </a:r>
          </a:p>
          <a:p>
            <a:pPr algn="just"/>
            <a:r>
              <a:rPr lang="uk-UA" sz="2800" dirty="0">
                <a:latin typeface="Times New Roman"/>
                <a:cs typeface="Times New Roman"/>
              </a:rPr>
              <a:t>	 З початку </a:t>
            </a:r>
            <a:r>
              <a:rPr lang="uk-UA" sz="2800" b="1" dirty="0">
                <a:solidFill>
                  <a:schemeClr val="tx1"/>
                </a:solidFill>
                <a:latin typeface="Times New Roman"/>
                <a:cs typeface="Times New Roman"/>
              </a:rPr>
              <a:t>2025 року </a:t>
            </a:r>
            <a:r>
              <a:rPr lang="uk-UA" sz="2800" dirty="0">
                <a:latin typeface="Times New Roman"/>
                <a:cs typeface="Times New Roman"/>
              </a:rPr>
              <a:t>травмовано </a:t>
            </a:r>
            <a:r>
              <a:rPr lang="uk-UA" sz="2800" b="1" dirty="0">
                <a:solidFill>
                  <a:srgbClr val="FF0000"/>
                </a:solidFill>
                <a:latin typeface="Times New Roman"/>
                <a:cs typeface="Times New Roman"/>
              </a:rPr>
              <a:t>17 дітей</a:t>
            </a:r>
            <a:r>
              <a:rPr lang="uk-UA" sz="2800" dirty="0">
                <a:latin typeface="Times New Roman"/>
                <a:cs typeface="Times New Roman"/>
              </a:rPr>
              <a:t>, із них </a:t>
            </a:r>
            <a:r>
              <a:rPr lang="uk-UA" sz="2800" b="1" dirty="0">
                <a:solidFill>
                  <a:srgbClr val="FF0000"/>
                </a:solidFill>
                <a:latin typeface="Times New Roman"/>
                <a:cs typeface="Times New Roman"/>
              </a:rPr>
              <a:t>11 смертельно</a:t>
            </a:r>
            <a:r>
              <a:rPr lang="uk-UA" sz="2800" dirty="0">
                <a:latin typeface="Times New Roman"/>
                <a:cs typeface="Times New Roman"/>
              </a:rPr>
              <a:t>, у тому числі внаслідок ураження електричним струмом травмовано </a:t>
            </a:r>
            <a:r>
              <a:rPr lang="uk-UA" sz="2800" b="1" dirty="0">
                <a:solidFill>
                  <a:srgbClr val="FF0000"/>
                </a:solidFill>
                <a:latin typeface="Times New Roman"/>
                <a:cs typeface="Times New Roman"/>
              </a:rPr>
              <a:t>15 дітей</a:t>
            </a:r>
            <a:r>
              <a:rPr lang="uk-UA" sz="2800" dirty="0">
                <a:latin typeface="Times New Roman"/>
                <a:cs typeface="Times New Roman"/>
              </a:rPr>
              <a:t>, з них </a:t>
            </a:r>
            <a:r>
              <a:rPr lang="uk-UA" sz="2800" b="1" dirty="0">
                <a:solidFill>
                  <a:srgbClr val="FF0000"/>
                </a:solidFill>
                <a:latin typeface="Times New Roman"/>
                <a:cs typeface="Times New Roman"/>
              </a:rPr>
              <a:t>7 смертельно.</a:t>
            </a:r>
          </a:p>
        </p:txBody>
      </p:sp>
    </p:spTree>
    <p:extLst>
      <p:ext uri="{BB962C8B-B14F-4D97-AF65-F5344CB8AC3E}">
        <p14:creationId xmlns:p14="http://schemas.microsoft.com/office/powerpoint/2010/main" xmlns="" val="1346816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круглений прямокутник 4"/>
          <p:cNvSpPr/>
          <p:nvPr/>
        </p:nvSpPr>
        <p:spPr>
          <a:xfrm>
            <a:off x="5508104" y="6165304"/>
            <a:ext cx="72008"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Заголовок 5"/>
          <p:cNvSpPr>
            <a:spLocks noGrp="1"/>
          </p:cNvSpPr>
          <p:nvPr>
            <p:ph type="ctrTitle"/>
          </p:nvPr>
        </p:nvSpPr>
        <p:spPr/>
        <p:txBody>
          <a:bodyPr/>
          <a:lstStyle/>
          <a:p>
            <a:endParaRPr lang="ru-RU"/>
          </a:p>
        </p:txBody>
      </p:sp>
      <p:sp>
        <p:nvSpPr>
          <p:cNvPr id="7" name="Содержимое 2"/>
          <p:cNvSpPr txBox="1">
            <a:spLocks/>
          </p:cNvSpPr>
          <p:nvPr/>
        </p:nvSpPr>
        <p:spPr>
          <a:xfrm>
            <a:off x="214282" y="620688"/>
            <a:ext cx="8715436" cy="5808708"/>
          </a:xfrm>
          <a:prstGeom prst="rect">
            <a:avLst/>
          </a:prstGeom>
          <a:solidFill>
            <a:schemeClr val="tx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algn="just"/>
            <a:r>
              <a:rPr kumimoji="0" lang="ru-RU" sz="2000" b="0" i="0" u="none" strike="noStrike" kern="1200" cap="none" spc="0" normalizeH="0" baseline="0" noProof="0">
                <a:ln>
                  <a:noFill/>
                </a:ln>
                <a:solidFill>
                  <a:schemeClr val="tx1">
                    <a:tint val="75000"/>
                  </a:schemeClr>
                </a:solidFill>
                <a:effectLst/>
                <a:uLnTx/>
                <a:uFillTx/>
                <a:latin typeface="+mn-lt"/>
                <a:ea typeface="+mn-ea"/>
                <a:cs typeface="+mn-cs"/>
              </a:rPr>
              <a:t>	</a:t>
            </a:r>
            <a:r>
              <a:rPr lang="uk-UA" sz="2800">
                <a:latin typeface="Times New Roman" pitchFamily="18" charset="0"/>
                <a:cs typeface="Times New Roman" pitchFamily="18" charset="0"/>
              </a:rPr>
              <a:t> Аналіз випадків травмування сторонніх осіб на залізничному транспорті свідчить про те, що більшість випадків сталися внаслідок порушення потерпілими </a:t>
            </a:r>
            <a:r>
              <a:rPr lang="uk-UA" sz="2800" b="1">
                <a:solidFill>
                  <a:srgbClr val="0070C0"/>
                </a:solidFill>
                <a:latin typeface="Times New Roman" pitchFamily="18" charset="0"/>
                <a:cs typeface="Times New Roman" pitchFamily="18" charset="0"/>
              </a:rPr>
              <a:t>Правил безпеки громадян на залізничному транспорті України</a:t>
            </a:r>
            <a:r>
              <a:rPr lang="uk-UA" sz="2800">
                <a:latin typeface="Times New Roman" pitchFamily="18" charset="0"/>
                <a:cs typeface="Times New Roman" pitchFamily="18" charset="0"/>
              </a:rPr>
              <a:t>, затверджених наказом Мінтрансу від 19.02.1998 № 54, зареєстрованих у Мін’юсті 24.03.1998 за № 193/2633, </a:t>
            </a:r>
            <a:r>
              <a:rPr lang="uk-UA" sz="2800" b="1">
                <a:latin typeface="Times New Roman" pitchFamily="18" charset="0"/>
                <a:cs typeface="Times New Roman" pitchFamily="18" charset="0"/>
              </a:rPr>
              <a:t>а саме:</a:t>
            </a:r>
            <a:endParaRPr lang="ru-RU" sz="2800" b="1">
              <a:latin typeface="Times New Roman" pitchFamily="18" charset="0"/>
              <a:cs typeface="Times New Roman" pitchFamily="18" charset="0"/>
            </a:endParaRPr>
          </a:p>
          <a:p>
            <a:pPr marL="268288" indent="-268288" algn="just">
              <a:buFont typeface="Arial" pitchFamily="34" charset="0"/>
              <a:buChar char="•"/>
            </a:pPr>
            <a:r>
              <a:rPr lang="uk-UA" sz="2800" b="1">
                <a:solidFill>
                  <a:srgbClr val="FF0000"/>
                </a:solidFill>
                <a:latin typeface="Times New Roman" pitchFamily="18" charset="0"/>
                <a:cs typeface="Times New Roman" pitchFamily="18" charset="0"/>
              </a:rPr>
              <a:t>перехід залізничних колій у невстановлених місцях;</a:t>
            </a:r>
            <a:endParaRPr lang="ru-RU" sz="2800" b="1">
              <a:solidFill>
                <a:srgbClr val="FF0000"/>
              </a:solidFill>
              <a:latin typeface="Times New Roman" pitchFamily="18" charset="0"/>
              <a:cs typeface="Times New Roman" pitchFamily="18" charset="0"/>
            </a:endParaRPr>
          </a:p>
          <a:p>
            <a:pPr marL="268288" indent="-268288" algn="just">
              <a:buFont typeface="Arial" pitchFamily="34" charset="0"/>
              <a:buChar char="•"/>
            </a:pPr>
            <a:r>
              <a:rPr lang="uk-UA" sz="2800" b="1">
                <a:solidFill>
                  <a:srgbClr val="FF0000"/>
                </a:solidFill>
                <a:latin typeface="Times New Roman" pitchFamily="18" charset="0"/>
                <a:cs typeface="Times New Roman" pitchFamily="18" charset="0"/>
              </a:rPr>
              <a:t>ходіння по залізничних коліях;</a:t>
            </a:r>
            <a:endParaRPr lang="ru-RU" sz="2800" b="1">
              <a:solidFill>
                <a:srgbClr val="FF0000"/>
              </a:solidFill>
              <a:latin typeface="Times New Roman" pitchFamily="18" charset="0"/>
              <a:cs typeface="Times New Roman" pitchFamily="18" charset="0"/>
            </a:endParaRPr>
          </a:p>
          <a:p>
            <a:pPr marL="268288" indent="-268288" algn="just">
              <a:buFont typeface="Arial" pitchFamily="34" charset="0"/>
              <a:buChar char="•"/>
            </a:pPr>
            <a:r>
              <a:rPr lang="uk-UA" sz="2800" b="1">
                <a:solidFill>
                  <a:srgbClr val="FF0000"/>
                </a:solidFill>
                <a:latin typeface="Times New Roman" pitchFamily="18" charset="0"/>
                <a:cs typeface="Times New Roman" pitchFamily="18" charset="0"/>
              </a:rPr>
              <a:t>посадка та висадка під час руху поїзда;</a:t>
            </a:r>
            <a:endParaRPr lang="ru-RU" sz="2800" b="1">
              <a:solidFill>
                <a:srgbClr val="FF0000"/>
              </a:solidFill>
              <a:latin typeface="Times New Roman" pitchFamily="18" charset="0"/>
              <a:cs typeface="Times New Roman" pitchFamily="18" charset="0"/>
            </a:endParaRPr>
          </a:p>
          <a:p>
            <a:pPr marL="268288" indent="-268288" algn="just">
              <a:buFont typeface="Arial" pitchFamily="34" charset="0"/>
              <a:buChar char="•"/>
            </a:pPr>
            <a:r>
              <a:rPr lang="uk-UA" sz="2800" b="1">
                <a:solidFill>
                  <a:srgbClr val="FF0000"/>
                </a:solidFill>
                <a:latin typeface="Times New Roman" pitchFamily="18" charset="0"/>
                <a:cs typeface="Times New Roman" pitchFamily="18" charset="0"/>
              </a:rPr>
              <a:t>перебування в стані алкогольного сп’яніння на території об’єктів залізничного транспорту.</a:t>
            </a:r>
            <a:endParaRPr lang="ru-RU" sz="2800" b="1">
              <a:solidFill>
                <a:srgbClr val="FF0000"/>
              </a:solidFill>
              <a:latin typeface="Times New Roman" pitchFamily="18" charset="0"/>
              <a:cs typeface="Times New Roman" pitchFamily="18" charset="0"/>
            </a:endParaRPr>
          </a:p>
          <a:p>
            <a:pPr algn="just"/>
            <a:endParaRPr lang="ru-RU" sz="2800">
              <a:latin typeface="Times New Roman" pitchFamily="18" charset="0"/>
              <a:cs typeface="Times New Roman" pitchFamily="18" charset="0"/>
            </a:endParaRPr>
          </a:p>
        </p:txBody>
      </p:sp>
    </p:spTree>
    <p:extLst>
      <p:ext uri="{BB962C8B-B14F-4D97-AF65-F5344CB8AC3E}">
        <p14:creationId xmlns:p14="http://schemas.microsoft.com/office/powerpoint/2010/main" xmlns="" val="1346816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80" y="908720"/>
            <a:ext cx="9144000" cy="792956"/>
          </a:xfrm>
        </p:spPr>
        <p:txBody>
          <a:bodyPr>
            <a:noAutofit/>
          </a:bodyPr>
          <a:lstStyle/>
          <a:p>
            <a:pPr algn="just"/>
            <a:r>
              <a:rPr lang="en-US" altLang="ru-RU" sz="2700">
                <a:cs typeface="Times New Roman" panose="02020603050405020304" pitchFamily="18" charset="0"/>
              </a:rPr>
              <a:t>       </a:t>
            </a:r>
            <a:r>
              <a:rPr lang="uk-UA" altLang="ru-RU" sz="2700">
                <a:cs typeface="Times New Roman" panose="02020603050405020304" pitchFamily="18" charset="0"/>
              </a:rPr>
              <a:t>НЕВИРОБНИЧИЙ ТРАВМАТИЗМ станом на </a:t>
            </a:r>
            <a:r>
              <a:rPr lang="uk-UA" altLang="ru-RU" sz="2700">
                <a:solidFill>
                  <a:srgbClr val="FF0000"/>
                </a:solidFill>
                <a:cs typeface="Times New Roman" panose="02020603050405020304" pitchFamily="18" charset="0"/>
              </a:rPr>
              <a:t>14.05.2025</a:t>
            </a:r>
            <a:r>
              <a:rPr lang="uk-UA" altLang="ru-RU" sz="2700">
                <a:cs typeface="Times New Roman" panose="02020603050405020304" pitchFamily="18" charset="0"/>
              </a:rPr>
              <a:t> </a:t>
            </a:r>
            <a:r>
              <a:rPr lang="en-US" altLang="ru-RU" sz="2700">
                <a:cs typeface="Times New Roman" panose="02020603050405020304" pitchFamily="18" charset="0"/>
              </a:rPr>
              <a:t>                   </a:t>
            </a:r>
            <a:r>
              <a:rPr lang="uk-UA" altLang="ru-RU" sz="2700">
                <a:cs typeface="Times New Roman" panose="02020603050405020304" pitchFamily="18" charset="0"/>
              </a:rPr>
              <a:t>у порівнянні з аналогічним періодом 2024 року</a:t>
            </a:r>
            <a:endParaRPr lang="en-US" sz="2700"/>
          </a:p>
        </p:txBody>
      </p:sp>
      <p:graphicFrame>
        <p:nvGraphicFramePr>
          <p:cNvPr id="5" name="Таблица 4"/>
          <p:cNvGraphicFramePr>
            <a:graphicFrameLocks noGrp="1"/>
          </p:cNvGraphicFramePr>
          <p:nvPr>
            <p:extLst>
              <p:ext uri="{D42A27DB-BD31-4B8C-83A1-F6EECF244321}">
                <p14:modId xmlns:p14="http://schemas.microsoft.com/office/powerpoint/2010/main" xmlns="" val="352786840"/>
              </p:ext>
            </p:extLst>
          </p:nvPr>
        </p:nvGraphicFramePr>
        <p:xfrm>
          <a:off x="0" y="1687353"/>
          <a:ext cx="9144002" cy="3780000"/>
        </p:xfrm>
        <a:graphic>
          <a:graphicData uri="http://schemas.openxmlformats.org/drawingml/2006/table">
            <a:tbl>
              <a:tblPr/>
              <a:tblGrid>
                <a:gridCol w="4675070">
                  <a:extLst>
                    <a:ext uri="{9D8B030D-6E8A-4147-A177-3AD203B41FA5}">
                      <a16:colId xmlns:a16="http://schemas.microsoft.com/office/drawing/2014/main" xmlns="" val="20000"/>
                    </a:ext>
                  </a:extLst>
                </a:gridCol>
                <a:gridCol w="720221">
                  <a:extLst>
                    <a:ext uri="{9D8B030D-6E8A-4147-A177-3AD203B41FA5}">
                      <a16:colId xmlns:a16="http://schemas.microsoft.com/office/drawing/2014/main" xmlns="" val="20001"/>
                    </a:ext>
                  </a:extLst>
                </a:gridCol>
                <a:gridCol w="746942">
                  <a:extLst>
                    <a:ext uri="{9D8B030D-6E8A-4147-A177-3AD203B41FA5}">
                      <a16:colId xmlns:a16="http://schemas.microsoft.com/office/drawing/2014/main" xmlns="" val="20002"/>
                    </a:ext>
                  </a:extLst>
                </a:gridCol>
                <a:gridCol w="776210">
                  <a:extLst>
                    <a:ext uri="{9D8B030D-6E8A-4147-A177-3AD203B41FA5}">
                      <a16:colId xmlns:a16="http://schemas.microsoft.com/office/drawing/2014/main" xmlns="" val="20003"/>
                    </a:ext>
                  </a:extLst>
                </a:gridCol>
                <a:gridCol w="696043">
                  <a:extLst>
                    <a:ext uri="{9D8B030D-6E8A-4147-A177-3AD203B41FA5}">
                      <a16:colId xmlns:a16="http://schemas.microsoft.com/office/drawing/2014/main" xmlns="" val="20004"/>
                    </a:ext>
                  </a:extLst>
                </a:gridCol>
                <a:gridCol w="811839">
                  <a:extLst>
                    <a:ext uri="{9D8B030D-6E8A-4147-A177-3AD203B41FA5}">
                      <a16:colId xmlns:a16="http://schemas.microsoft.com/office/drawing/2014/main" xmlns="" val="20005"/>
                    </a:ext>
                  </a:extLst>
                </a:gridCol>
                <a:gridCol w="717677">
                  <a:extLst>
                    <a:ext uri="{9D8B030D-6E8A-4147-A177-3AD203B41FA5}">
                      <a16:colId xmlns:a16="http://schemas.microsoft.com/office/drawing/2014/main" xmlns="" val="20006"/>
                    </a:ext>
                  </a:extLst>
                </a:gridCol>
              </a:tblGrid>
              <a:tr h="596719">
                <a:tc rowSpan="2">
                  <a:txBody>
                    <a:bodyPr/>
                    <a:lstStyle>
                      <a:lvl1pPr indent="457200">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            Найменування підрозділу </a:t>
                      </a:r>
                    </a:p>
                  </a:txBody>
                  <a:tcPr marL="34318" marR="34318"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gridSpan="2">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2025</a:t>
                      </a:r>
                    </a:p>
                  </a:txBody>
                  <a:tcPr marL="34318" marR="343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hMerge="1">
                  <a:txBody>
                    <a:bodyPr/>
                    <a:lstStyle/>
                    <a:p>
                      <a:endParaRPr lang="ru-RU"/>
                    </a:p>
                  </a:txBody>
                  <a:tcPr/>
                </a:tc>
                <a:tc gridSpan="2">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2024</a:t>
                      </a:r>
                    </a:p>
                  </a:txBody>
                  <a:tcPr marL="34318" marR="343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hMerge="1">
                  <a:txBody>
                    <a:bodyPr/>
                    <a:lstStyle/>
                    <a:p>
                      <a:endParaRPr lang="ru-RU"/>
                    </a:p>
                  </a:txBody>
                  <a:tcPr/>
                </a:tc>
                <a:tc gridSpan="2">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err="1">
                          <a:ln>
                            <a:noFill/>
                          </a:ln>
                          <a:solidFill>
                            <a:schemeClr val="tx1"/>
                          </a:solidFill>
                          <a:effectLst/>
                          <a:latin typeface="+mn-lt"/>
                          <a:cs typeface="Times New Roman" pitchFamily="18" charset="0"/>
                        </a:rPr>
                        <a:t>Зрост</a:t>
                      </a:r>
                      <a:r>
                        <a:rPr kumimoji="0" lang="uk-UA" altLang="ru-RU" sz="1500" b="0" i="0" u="none" strike="noStrike" cap="none" normalizeH="0" baseline="0">
                          <a:ln>
                            <a:noFill/>
                          </a:ln>
                          <a:solidFill>
                            <a:schemeClr val="tx1"/>
                          </a:solidFill>
                          <a:effectLst/>
                          <a:latin typeface="+mn-lt"/>
                          <a:cs typeface="Times New Roman" pitchFamily="18" charset="0"/>
                        </a:rPr>
                        <a:t>. (</a:t>
                      </a:r>
                      <a:r>
                        <a:rPr kumimoji="0" lang="uk-UA" altLang="ru-RU" sz="1500" b="1" i="0" u="none" strike="noStrike" cap="none" normalizeH="0" baseline="0">
                          <a:ln>
                            <a:noFill/>
                          </a:ln>
                          <a:solidFill>
                            <a:schemeClr val="tx1"/>
                          </a:solidFill>
                          <a:effectLst/>
                          <a:latin typeface="+mn-lt"/>
                          <a:cs typeface="Times New Roman" pitchFamily="18" charset="0"/>
                        </a:rPr>
                        <a:t>+</a:t>
                      </a:r>
                      <a:r>
                        <a:rPr kumimoji="0" lang="uk-UA" altLang="ru-RU" sz="1500" b="0" i="0" u="none" strike="noStrike" cap="none" normalizeH="0" baseline="0">
                          <a:ln>
                            <a:noFill/>
                          </a:ln>
                          <a:solidFill>
                            <a:schemeClr val="tx1"/>
                          </a:solidFill>
                          <a:effectLst/>
                          <a:latin typeface="+mn-lt"/>
                          <a:cs typeface="Times New Roman" pitchFamily="18" charset="0"/>
                        </a:rPr>
                        <a:t>) / </a:t>
                      </a:r>
                      <a:r>
                        <a:rPr kumimoji="0" lang="uk-UA" altLang="ru-RU" sz="1500" b="0" i="0" u="none" strike="noStrike" cap="none" normalizeH="0" baseline="0" err="1">
                          <a:ln>
                            <a:noFill/>
                          </a:ln>
                          <a:solidFill>
                            <a:schemeClr val="tx1"/>
                          </a:solidFill>
                          <a:effectLst/>
                          <a:latin typeface="+mn-lt"/>
                          <a:cs typeface="Times New Roman" pitchFamily="18" charset="0"/>
                        </a:rPr>
                        <a:t>Зниж</a:t>
                      </a:r>
                      <a:r>
                        <a:rPr kumimoji="0" lang="uk-UA" altLang="ru-RU" sz="1500" b="0" i="0" u="none" strike="noStrike" cap="none" normalizeH="0" baseline="0">
                          <a:ln>
                            <a:noFill/>
                          </a:ln>
                          <a:solidFill>
                            <a:schemeClr val="tx1"/>
                          </a:solidFill>
                          <a:effectLst/>
                          <a:latin typeface="+mn-lt"/>
                          <a:cs typeface="Times New Roman" pitchFamily="18" charset="0"/>
                        </a:rPr>
                        <a:t>. (-)</a:t>
                      </a:r>
                    </a:p>
                  </a:txBody>
                  <a:tcPr marL="34318" marR="34318"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hMerge="1">
                  <a:txBody>
                    <a:bodyPr/>
                    <a:lstStyle/>
                    <a:p>
                      <a:endParaRPr lang="ru-RU"/>
                    </a:p>
                  </a:txBody>
                  <a:tcPr/>
                </a:tc>
                <a:extLst>
                  <a:ext uri="{0D108BD9-81ED-4DB2-BD59-A6C34878D82A}">
                    <a16:rowId xmlns:a16="http://schemas.microsoft.com/office/drawing/2014/main" xmlns="" val="10000"/>
                  </a:ext>
                </a:extLst>
              </a:tr>
              <a:tr h="618929">
                <a:tc vMerge="1">
                  <a:txBody>
                    <a:bodyPr/>
                    <a:lstStyle/>
                    <a:p>
                      <a:endParaRPr lang="ru-RU"/>
                    </a:p>
                  </a:txBody>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Усього</a:t>
                      </a:r>
                    </a:p>
                  </a:txBody>
                  <a:tcPr marL="34318" marR="343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із них </a:t>
                      </a:r>
                      <a:r>
                        <a:rPr kumimoji="0" lang="uk-UA" altLang="ru-RU" sz="1500" b="0" i="0" u="none" strike="noStrike" cap="none" normalizeH="0" baseline="0" err="1">
                          <a:ln>
                            <a:noFill/>
                          </a:ln>
                          <a:solidFill>
                            <a:schemeClr val="tx1"/>
                          </a:solidFill>
                          <a:effectLst/>
                          <a:latin typeface="+mn-lt"/>
                          <a:cs typeface="Times New Roman" pitchFamily="18" charset="0"/>
                        </a:rPr>
                        <a:t>смерт</a:t>
                      </a:r>
                      <a:r>
                        <a:rPr kumimoji="0" lang="uk-UA" altLang="ru-RU" sz="1500" b="0" i="0" u="none" strike="noStrike" cap="none" normalizeH="0" baseline="0">
                          <a:ln>
                            <a:noFill/>
                          </a:ln>
                          <a:solidFill>
                            <a:schemeClr val="tx1"/>
                          </a:solidFill>
                          <a:effectLst/>
                          <a:latin typeface="+mn-lt"/>
                          <a:cs typeface="Times New Roman" pitchFamily="18" charset="0"/>
                        </a:rPr>
                        <a:t>.</a:t>
                      </a:r>
                    </a:p>
                  </a:txBody>
                  <a:tcPr marL="34318" marR="343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Усього</a:t>
                      </a:r>
                    </a:p>
                  </a:txBody>
                  <a:tcPr marL="34318" marR="343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із них </a:t>
                      </a:r>
                      <a:r>
                        <a:rPr kumimoji="0" lang="uk-UA" altLang="ru-RU" sz="1500" b="0" i="0" u="none" strike="noStrike" cap="none" normalizeH="0" baseline="0" err="1">
                          <a:ln>
                            <a:noFill/>
                          </a:ln>
                          <a:solidFill>
                            <a:schemeClr val="tx1"/>
                          </a:solidFill>
                          <a:effectLst/>
                          <a:latin typeface="+mn-lt"/>
                          <a:cs typeface="Times New Roman" pitchFamily="18" charset="0"/>
                        </a:rPr>
                        <a:t>смерт</a:t>
                      </a:r>
                      <a:r>
                        <a:rPr kumimoji="0" lang="uk-UA" altLang="ru-RU" sz="1500" b="0" i="0" u="none" strike="noStrike" cap="none" normalizeH="0" baseline="0">
                          <a:ln>
                            <a:noFill/>
                          </a:ln>
                          <a:solidFill>
                            <a:schemeClr val="tx1"/>
                          </a:solidFill>
                          <a:effectLst/>
                          <a:latin typeface="+mn-lt"/>
                          <a:cs typeface="Times New Roman" pitchFamily="18" charset="0"/>
                        </a:rPr>
                        <a:t>.</a:t>
                      </a:r>
                    </a:p>
                  </a:txBody>
                  <a:tcPr marL="34318" marR="343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Усього</a:t>
                      </a:r>
                    </a:p>
                  </a:txBody>
                  <a:tcPr marL="34318" marR="343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із них </a:t>
                      </a:r>
                      <a:r>
                        <a:rPr kumimoji="0" lang="uk-UA" altLang="ru-RU" sz="1500" b="0" i="0" u="none" strike="noStrike" cap="none" normalizeH="0" baseline="0" err="1">
                          <a:ln>
                            <a:noFill/>
                          </a:ln>
                          <a:solidFill>
                            <a:schemeClr val="tx1"/>
                          </a:solidFill>
                          <a:effectLst/>
                          <a:latin typeface="+mn-lt"/>
                          <a:cs typeface="Times New Roman" pitchFamily="18" charset="0"/>
                        </a:rPr>
                        <a:t>смерт</a:t>
                      </a:r>
                      <a:r>
                        <a:rPr kumimoji="0" lang="uk-UA" altLang="ru-RU" sz="1500" b="0" i="0" u="none" strike="noStrike" cap="none" normalizeH="0" baseline="0">
                          <a:ln>
                            <a:noFill/>
                          </a:ln>
                          <a:solidFill>
                            <a:schemeClr val="tx1"/>
                          </a:solidFill>
                          <a:effectLst/>
                          <a:latin typeface="+mn-lt"/>
                          <a:cs typeface="Times New Roman" pitchFamily="18" charset="0"/>
                        </a:rPr>
                        <a:t>.</a:t>
                      </a:r>
                    </a:p>
                  </a:txBody>
                  <a:tcPr marL="34318" marR="34318"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extLst>
                  <a:ext uri="{0D108BD9-81ED-4DB2-BD59-A6C34878D82A}">
                    <a16:rowId xmlns:a16="http://schemas.microsoft.com/office/drawing/2014/main" xmlns="" val="10001"/>
                  </a:ext>
                </a:extLst>
              </a:tr>
              <a:tr h="320544">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  Донецька залізниця</a:t>
                      </a:r>
                    </a:p>
                  </a:txBody>
                  <a:tcPr marL="12710" marR="1271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1</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0</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4</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3</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-3</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-3</a:t>
                      </a:r>
                    </a:p>
                  </a:txBody>
                  <a:tcPr marL="12710" marR="1271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extLst>
                  <a:ext uri="{0D108BD9-81ED-4DB2-BD59-A6C34878D82A}">
                    <a16:rowId xmlns:a16="http://schemas.microsoft.com/office/drawing/2014/main" xmlns="" val="10002"/>
                  </a:ext>
                </a:extLst>
              </a:tr>
              <a:tr h="320544">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  Львівська залізниця</a:t>
                      </a:r>
                    </a:p>
                  </a:txBody>
                  <a:tcPr marL="12710" marR="1271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15</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11</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9</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4</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rgbClr val="FF0000"/>
                          </a:solidFill>
                          <a:effectLst/>
                          <a:latin typeface="+mn-lt"/>
                          <a:cs typeface="Times New Roman" pitchFamily="18" charset="0"/>
                        </a:rPr>
                        <a:t>+6</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rgbClr val="FF0000"/>
                          </a:solidFill>
                          <a:effectLst/>
                          <a:latin typeface="+mn-lt"/>
                          <a:cs typeface="Times New Roman" pitchFamily="18" charset="0"/>
                        </a:rPr>
                        <a:t>+7</a:t>
                      </a:r>
                    </a:p>
                  </a:txBody>
                  <a:tcPr marL="12710" marR="1271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extLst>
                  <a:ext uri="{0D108BD9-81ED-4DB2-BD59-A6C34878D82A}">
                    <a16:rowId xmlns:a16="http://schemas.microsoft.com/office/drawing/2014/main" xmlns="" val="10003"/>
                  </a:ext>
                </a:extLst>
              </a:tr>
              <a:tr h="320544">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  Одеська залізниця</a:t>
                      </a:r>
                    </a:p>
                  </a:txBody>
                  <a:tcPr marL="12710" marR="1271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16</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13</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14</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11</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rgbClr val="FF0000"/>
                          </a:solidFill>
                          <a:effectLst/>
                          <a:latin typeface="+mn-lt"/>
                          <a:cs typeface="Times New Roman" pitchFamily="18" charset="0"/>
                        </a:rPr>
                        <a:t>+2</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rgbClr val="FF0000"/>
                          </a:solidFill>
                          <a:effectLst/>
                          <a:latin typeface="+mn-lt"/>
                          <a:cs typeface="Times New Roman" pitchFamily="18" charset="0"/>
                        </a:rPr>
                        <a:t>+2</a:t>
                      </a:r>
                    </a:p>
                  </a:txBody>
                  <a:tcPr marL="12710" marR="1271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extLst>
                  <a:ext uri="{0D108BD9-81ED-4DB2-BD59-A6C34878D82A}">
                    <a16:rowId xmlns:a16="http://schemas.microsoft.com/office/drawing/2014/main" xmlns="" val="10004"/>
                  </a:ext>
                </a:extLst>
              </a:tr>
              <a:tr h="320544">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  Придніпровська залізниця</a:t>
                      </a:r>
                    </a:p>
                  </a:txBody>
                  <a:tcPr marL="12710" marR="1271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10</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9</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10</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7</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0</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rgbClr val="FF0000"/>
                          </a:solidFill>
                          <a:effectLst/>
                          <a:latin typeface="+mn-lt"/>
                          <a:cs typeface="Times New Roman" pitchFamily="18" charset="0"/>
                        </a:rPr>
                        <a:t>+6</a:t>
                      </a:r>
                    </a:p>
                  </a:txBody>
                  <a:tcPr marL="12710" marR="1271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extLst>
                  <a:ext uri="{0D108BD9-81ED-4DB2-BD59-A6C34878D82A}">
                    <a16:rowId xmlns:a16="http://schemas.microsoft.com/office/drawing/2014/main" xmlns="" val="10005"/>
                  </a:ext>
                </a:extLst>
              </a:tr>
              <a:tr h="320544">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  Південно-Західна залізниця</a:t>
                      </a:r>
                    </a:p>
                  </a:txBody>
                  <a:tcPr marL="12710" marR="1271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46</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28</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49</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33</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-3</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-10</a:t>
                      </a:r>
                    </a:p>
                  </a:txBody>
                  <a:tcPr marL="12710" marR="1271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extLst>
                  <a:ext uri="{0D108BD9-81ED-4DB2-BD59-A6C34878D82A}">
                    <a16:rowId xmlns:a16="http://schemas.microsoft.com/office/drawing/2014/main" xmlns="" val="10006"/>
                  </a:ext>
                </a:extLst>
              </a:tr>
              <a:tr h="320544">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  Південна залізниця</a:t>
                      </a:r>
                    </a:p>
                  </a:txBody>
                  <a:tcPr marL="12710" marR="1271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14</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6</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12</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5</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rgbClr val="FF0000"/>
                          </a:solidFill>
                          <a:effectLst/>
                          <a:latin typeface="+mn-lt"/>
                          <a:cs typeface="Times New Roman" pitchFamily="18" charset="0"/>
                        </a:rPr>
                        <a:t>+2</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+1</a:t>
                      </a:r>
                    </a:p>
                  </a:txBody>
                  <a:tcPr marL="12710" marR="1271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extLst>
                  <a:ext uri="{0D108BD9-81ED-4DB2-BD59-A6C34878D82A}">
                    <a16:rowId xmlns:a16="http://schemas.microsoft.com/office/drawing/2014/main" xmlns="" val="10007"/>
                  </a:ext>
                </a:extLst>
              </a:tr>
              <a:tr h="320544">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  Інші </a:t>
                      </a:r>
                    </a:p>
                  </a:txBody>
                  <a:tcPr marL="12710" marR="1271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0</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0</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4</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4</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-4</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-4</a:t>
                      </a:r>
                    </a:p>
                  </a:txBody>
                  <a:tcPr marL="12710" marR="1271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extLst>
                  <a:ext uri="{0D108BD9-81ED-4DB2-BD59-A6C34878D82A}">
                    <a16:rowId xmlns:a16="http://schemas.microsoft.com/office/drawing/2014/main" xmlns="" val="10008"/>
                  </a:ext>
                </a:extLst>
              </a:tr>
              <a:tr h="320544">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  Загальна кількість потерпілих:</a:t>
                      </a:r>
                    </a:p>
                  </a:txBody>
                  <a:tcPr marL="12710" marR="1271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102</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67</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102</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0" i="0" u="none" strike="noStrike" cap="none" normalizeH="0" baseline="0">
                          <a:ln>
                            <a:noFill/>
                          </a:ln>
                          <a:solidFill>
                            <a:schemeClr val="tx1"/>
                          </a:solidFill>
                          <a:effectLst/>
                          <a:latin typeface="+mn-lt"/>
                          <a:cs typeface="Times New Roman" pitchFamily="18" charset="0"/>
                        </a:rPr>
                        <a:t>67</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0</a:t>
                      </a:r>
                    </a:p>
                  </a:txBody>
                  <a:tcPr marL="12710" marR="1271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lvl1pPr>
                        <a:lnSpc>
                          <a:spcPct val="90000"/>
                        </a:lnSpc>
                        <a:spcBef>
                          <a:spcPts val="1000"/>
                        </a:spcBef>
                        <a:buFont typeface="Arial" charset="0"/>
                        <a:defRPr sz="2400">
                          <a:solidFill>
                            <a:schemeClr val="tx1"/>
                          </a:solidFill>
                          <a:latin typeface="Calibri" pitchFamily="34" charset="0"/>
                        </a:defRPr>
                      </a:lvl1pPr>
                      <a:lvl2pPr marL="742950" indent="-285750">
                        <a:lnSpc>
                          <a:spcPct val="90000"/>
                        </a:lnSpc>
                        <a:spcBef>
                          <a:spcPts val="500"/>
                        </a:spcBef>
                        <a:buFont typeface="Arial" charset="0"/>
                        <a:defRPr sz="2000">
                          <a:solidFill>
                            <a:schemeClr val="tx1"/>
                          </a:solidFill>
                          <a:latin typeface="Calibri" pitchFamily="34" charset="0"/>
                        </a:defRPr>
                      </a:lvl2pPr>
                      <a:lvl3pPr marL="1143000" indent="-228600">
                        <a:lnSpc>
                          <a:spcPct val="90000"/>
                        </a:lnSpc>
                        <a:spcBef>
                          <a:spcPts val="500"/>
                        </a:spcBef>
                        <a:buFont typeface="Arial" charset="0"/>
                        <a:defRPr>
                          <a:solidFill>
                            <a:schemeClr val="tx1"/>
                          </a:solidFill>
                          <a:latin typeface="Calibri" pitchFamily="34" charset="0"/>
                        </a:defRPr>
                      </a:lvl3pPr>
                      <a:lvl4pPr marL="1600200" indent="-228600">
                        <a:lnSpc>
                          <a:spcPct val="90000"/>
                        </a:lnSpc>
                        <a:spcBef>
                          <a:spcPts val="500"/>
                        </a:spcBef>
                        <a:buFont typeface="Arial" charset="0"/>
                        <a:defRPr sz="1600">
                          <a:solidFill>
                            <a:schemeClr val="tx1"/>
                          </a:solidFill>
                          <a:latin typeface="Calibri" pitchFamily="34" charset="0"/>
                        </a:defRPr>
                      </a:lvl4pPr>
                      <a:lvl5pPr marL="2057400" indent="-228600">
                        <a:lnSpc>
                          <a:spcPct val="90000"/>
                        </a:lnSpc>
                        <a:spcBef>
                          <a:spcPts val="500"/>
                        </a:spcBef>
                        <a:buFont typeface="Arial" charset="0"/>
                        <a:defRPr sz="16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500" b="1" i="0" u="none" strike="noStrike" cap="none" normalizeH="0" baseline="0">
                          <a:ln>
                            <a:noFill/>
                          </a:ln>
                          <a:solidFill>
                            <a:schemeClr val="tx1"/>
                          </a:solidFill>
                          <a:effectLst/>
                          <a:latin typeface="+mn-lt"/>
                          <a:cs typeface="Times New Roman" pitchFamily="18" charset="0"/>
                        </a:rPr>
                        <a:t>0</a:t>
                      </a:r>
                    </a:p>
                  </a:txBody>
                  <a:tcPr marL="12710" marR="1271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648847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25" name="Объект 30"/>
          <p:cNvGraphicFramePr>
            <a:graphicFrameLocks noGrp="1"/>
          </p:cNvGraphicFramePr>
          <p:nvPr>
            <p:ph sz="half" idx="1"/>
            <p:extLst>
              <p:ext uri="{D42A27DB-BD31-4B8C-83A1-F6EECF244321}">
                <p14:modId xmlns:p14="http://schemas.microsoft.com/office/powerpoint/2010/main" xmlns="" val="3605294990"/>
              </p:ext>
            </p:extLst>
          </p:nvPr>
        </p:nvGraphicFramePr>
        <p:xfrm>
          <a:off x="1259632" y="1845061"/>
          <a:ext cx="2971984" cy="4241873"/>
        </p:xfrm>
        <a:graphic>
          <a:graphicData uri="http://schemas.openxmlformats.org/drawingml/2006/chart">
            <c:chart xmlns:c="http://schemas.openxmlformats.org/drawingml/2006/chart" xmlns:r="http://schemas.openxmlformats.org/officeDocument/2006/relationships" r:id="rId3"/>
          </a:graphicData>
        </a:graphic>
      </p:graphicFrame>
      <p:sp>
        <p:nvSpPr>
          <p:cNvPr id="28" name="Заголовок 1"/>
          <p:cNvSpPr>
            <a:spLocks noGrp="1"/>
          </p:cNvSpPr>
          <p:nvPr>
            <p:ph type="title"/>
          </p:nvPr>
        </p:nvSpPr>
        <p:spPr>
          <a:xfrm>
            <a:off x="301" y="857251"/>
            <a:ext cx="9144000" cy="994172"/>
          </a:xfrm>
        </p:spPr>
        <p:txBody>
          <a:bodyPr>
            <a:normAutofit/>
          </a:bodyPr>
          <a:lstStyle/>
          <a:p>
            <a:pPr algn="ctr"/>
            <a:r>
              <a:rPr lang="uk-UA" sz="2100"/>
              <a:t>Діаграма розподілу нещасних випадків невиробничого травматизму, що сталися на станціях та перегонах за 3 місяці 2025 року у порівнянні з аналогічним періодом 2024 року</a:t>
            </a:r>
            <a:endParaRPr lang="ru-RU" sz="2100"/>
          </a:p>
        </p:txBody>
      </p:sp>
      <p:graphicFrame>
        <p:nvGraphicFramePr>
          <p:cNvPr id="9" name="Объект 30"/>
          <p:cNvGraphicFramePr>
            <a:graphicFrameLocks/>
          </p:cNvGraphicFramePr>
          <p:nvPr>
            <p:extLst>
              <p:ext uri="{D42A27DB-BD31-4B8C-83A1-F6EECF244321}">
                <p14:modId xmlns:p14="http://schemas.microsoft.com/office/powerpoint/2010/main" xmlns="" val="1789488156"/>
              </p:ext>
            </p:extLst>
          </p:nvPr>
        </p:nvGraphicFramePr>
        <p:xfrm>
          <a:off x="4932040" y="1830993"/>
          <a:ext cx="2971984" cy="42418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381320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Заголовок 1"/>
          <p:cNvSpPr txBox="1">
            <a:spLocks/>
          </p:cNvSpPr>
          <p:nvPr/>
        </p:nvSpPr>
        <p:spPr>
          <a:xfrm>
            <a:off x="679450" y="939801"/>
            <a:ext cx="7886700" cy="298439"/>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193888"/>
                </a:solidFill>
                <a:latin typeface="+mj-lt"/>
                <a:ea typeface="+mj-ea"/>
                <a:cs typeface="+mj-cs"/>
              </a:defRPr>
            </a:lvl1pPr>
          </a:lstStyle>
          <a:p>
            <a:pPr algn="ctr"/>
            <a:r>
              <a:rPr lang="uk-UA" sz="2100"/>
              <a:t>Випадки невиробничого травматизму за віком за 3 місяці 2025 року</a:t>
            </a:r>
            <a:endParaRPr lang="ru-RU" sz="2100"/>
          </a:p>
        </p:txBody>
      </p:sp>
      <p:graphicFrame>
        <p:nvGraphicFramePr>
          <p:cNvPr id="7" name="Объект 30"/>
          <p:cNvGraphicFramePr>
            <a:graphicFrameLocks/>
          </p:cNvGraphicFramePr>
          <p:nvPr>
            <p:extLst>
              <p:ext uri="{D42A27DB-BD31-4B8C-83A1-F6EECF244321}">
                <p14:modId xmlns:p14="http://schemas.microsoft.com/office/powerpoint/2010/main" xmlns="" val="2377577606"/>
              </p:ext>
            </p:extLst>
          </p:nvPr>
        </p:nvGraphicFramePr>
        <p:xfrm>
          <a:off x="0" y="1238240"/>
          <a:ext cx="9019309" cy="41615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38217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круглений прямокутник 4"/>
          <p:cNvSpPr/>
          <p:nvPr/>
        </p:nvSpPr>
        <p:spPr>
          <a:xfrm>
            <a:off x="5508104" y="6165304"/>
            <a:ext cx="72008"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Заголовок 7"/>
          <p:cNvSpPr>
            <a:spLocks noGrp="1"/>
          </p:cNvSpPr>
          <p:nvPr>
            <p:ph type="ctrTitle"/>
          </p:nvPr>
        </p:nvSpPr>
        <p:spPr/>
        <p:txBody>
          <a:bodyPr/>
          <a:lstStyle/>
          <a:p>
            <a:endParaRPr lang="ru-RU"/>
          </a:p>
        </p:txBody>
      </p:sp>
      <p:sp>
        <p:nvSpPr>
          <p:cNvPr id="9" name="Подзаголовок 8"/>
          <p:cNvSpPr>
            <a:spLocks noGrp="1"/>
          </p:cNvSpPr>
          <p:nvPr>
            <p:ph type="subTitle" idx="1"/>
          </p:nvPr>
        </p:nvSpPr>
        <p:spPr/>
        <p:txBody>
          <a:bodyPr/>
          <a:lstStyle/>
          <a:p>
            <a:endParaRPr lang="ru-RU"/>
          </a:p>
        </p:txBody>
      </p:sp>
      <p:sp>
        <p:nvSpPr>
          <p:cNvPr id="7" name="Содержимое 2"/>
          <p:cNvSpPr txBox="1">
            <a:spLocks/>
          </p:cNvSpPr>
          <p:nvPr/>
        </p:nvSpPr>
        <p:spPr>
          <a:xfrm>
            <a:off x="179511" y="188639"/>
            <a:ext cx="8806833" cy="6495939"/>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algn="ctr"/>
            <a:r>
              <a:rPr lang="uk-UA"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ПАМ’ЯТАЙТЕ!</a:t>
            </a:r>
            <a:r>
              <a:rPr lang="uk-UA" sz="3200" b="1">
                <a:solidFill>
                  <a:srgbClr val="FF0000"/>
                </a:solidFill>
                <a:latin typeface="Times New Roman" pitchFamily="18" charset="0"/>
                <a:cs typeface="Times New Roman" pitchFamily="18" charset="0"/>
              </a:rPr>
              <a:t> </a:t>
            </a:r>
          </a:p>
          <a:p>
            <a:pPr algn="ctr"/>
            <a:endParaRPr lang="ru-RU" sz="800" b="1">
              <a:solidFill>
                <a:srgbClr val="FF0000"/>
              </a:solidFill>
              <a:latin typeface="Times New Roman" pitchFamily="18" charset="0"/>
              <a:cs typeface="Times New Roman" pitchFamily="18" charset="0"/>
            </a:endParaRPr>
          </a:p>
          <a:p>
            <a:pPr algn="just"/>
            <a:r>
              <a:rPr lang="uk-UA" sz="2800">
                <a:latin typeface="Times New Roman" pitchFamily="18" charset="0"/>
                <a:cs typeface="Times New Roman" pitchFamily="18" charset="0"/>
              </a:rPr>
              <a:t>	</a:t>
            </a:r>
            <a:r>
              <a:rPr lang="uk-UA" sz="2400" b="1">
                <a:latin typeface="Times New Roman" pitchFamily="18" charset="0"/>
                <a:cs typeface="Times New Roman" pitchFamily="18" charset="0"/>
              </a:rPr>
              <a:t>Машиніст локомотива не може відразу зупинити поїзд і запобігти наїзду. Візуально, особливо в темний період доби, дуже важко визначити, з якою швидкістю прямує поїзд. Помилка при оцінці швидкості поїзда часто коштує людині життя.</a:t>
            </a:r>
          </a:p>
          <a:p>
            <a:pPr algn="just"/>
            <a:endParaRPr lang="uk-UA" sz="2400" b="1">
              <a:latin typeface="Times New Roman" pitchFamily="18" charset="0"/>
              <a:cs typeface="Times New Roman" pitchFamily="18" charset="0"/>
            </a:endParaRPr>
          </a:p>
          <a:p>
            <a:pPr algn="just"/>
            <a:endParaRPr lang="uk-UA" sz="2800" b="1">
              <a:latin typeface="Times New Roman" pitchFamily="18" charset="0"/>
              <a:cs typeface="Times New Roman" pitchFamily="18" charset="0"/>
            </a:endParaRPr>
          </a:p>
          <a:p>
            <a:pPr algn="just"/>
            <a:endParaRPr lang="uk-UA" sz="2800" b="1">
              <a:latin typeface="Times New Roman" pitchFamily="18" charset="0"/>
              <a:cs typeface="Times New Roman" pitchFamily="18" charset="0"/>
            </a:endParaRPr>
          </a:p>
          <a:p>
            <a:pPr algn="just"/>
            <a:endParaRPr lang="uk-UA" sz="2800" b="1">
              <a:latin typeface="Times New Roman" pitchFamily="18" charset="0"/>
              <a:cs typeface="Times New Roman" pitchFamily="18" charset="0"/>
            </a:endParaRPr>
          </a:p>
          <a:p>
            <a:pPr algn="just"/>
            <a:endParaRPr lang="ru-RU" sz="2800" b="1">
              <a:latin typeface="Times New Roman" pitchFamily="18" charset="0"/>
              <a:cs typeface="Times New Roman" pitchFamily="18" charset="0"/>
            </a:endParaRPr>
          </a:p>
        </p:txBody>
      </p:sp>
      <p:pic>
        <p:nvPicPr>
          <p:cNvPr id="10" name="Picture 2" descr="C:\Users\Андрій\Desktop\Лекція для дітей в школи\завантаження.png"/>
          <p:cNvPicPr>
            <a:picLocks noChangeAspect="1" noChangeArrowheads="1"/>
          </p:cNvPicPr>
          <p:nvPr/>
        </p:nvPicPr>
        <p:blipFill>
          <a:blip r:embed="rId2" cstate="print"/>
          <a:srcRect/>
          <a:stretch>
            <a:fillRect/>
          </a:stretch>
        </p:blipFill>
        <p:spPr bwMode="auto">
          <a:xfrm>
            <a:off x="2005484" y="2780928"/>
            <a:ext cx="5086795" cy="3729952"/>
          </a:xfrm>
          <a:prstGeom prst="rect">
            <a:avLst/>
          </a:prstGeom>
          <a:noFill/>
        </p:spPr>
      </p:pic>
    </p:spTree>
    <p:extLst>
      <p:ext uri="{BB962C8B-B14F-4D97-AF65-F5344CB8AC3E}">
        <p14:creationId xmlns:p14="http://schemas.microsoft.com/office/powerpoint/2010/main" xmlns="" val="1346816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51520" y="3645024"/>
            <a:ext cx="8715436" cy="2830730"/>
          </a:xfr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lgn="just">
              <a:buNone/>
            </a:pPr>
            <a:r>
              <a:rPr lang="ru-RU" sz="2800">
                <a:latin typeface="Times New Roman" pitchFamily="18" charset="0"/>
                <a:cs typeface="Times New Roman" pitchFamily="18" charset="0"/>
              </a:rPr>
              <a:t> 	   </a:t>
            </a:r>
            <a:r>
              <a:rPr lang="uk-UA" sz="2600">
                <a:latin typeface="Times New Roman" pitchFamily="18" charset="0"/>
                <a:cs typeface="Times New Roman" pitchFamily="18" charset="0"/>
              </a:rPr>
              <a:t>Правила безпеки громадян на залізничному транспорті України  визначають вимоги щодо безпеки громадян при користуванні послугами залізничного транспорту, знаходженні на території та об'єктах залізничного транспорту. </a:t>
            </a:r>
          </a:p>
          <a:p>
            <a:pPr marL="0" indent="0" algn="just">
              <a:buNone/>
            </a:pPr>
            <a:r>
              <a:rPr lang="uk-UA" sz="2600">
                <a:latin typeface="Times New Roman" pitchFamily="18" charset="0"/>
                <a:cs typeface="Times New Roman" pitchFamily="18" charset="0"/>
              </a:rPr>
              <a:t>       </a:t>
            </a:r>
            <a:r>
              <a:rPr lang="uk-UA" sz="2600">
                <a:solidFill>
                  <a:srgbClr val="C00000"/>
                </a:solidFill>
                <a:latin typeface="Times New Roman" pitchFamily="18" charset="0"/>
                <a:cs typeface="Times New Roman" pitchFamily="18" charset="0"/>
              </a:rPr>
              <a:t>Громадяни, які порушують Правила, несуть відповідальність згідно з чинним законодавством України. </a:t>
            </a:r>
            <a:endParaRPr lang="ru-RU" sz="2600">
              <a:solidFill>
                <a:srgbClr val="C00000"/>
              </a:solidFill>
              <a:latin typeface="Arial" pitchFamily="34" charset="0"/>
              <a:cs typeface="Arial" pitchFamily="34" charset="0"/>
            </a:endParaRPr>
          </a:p>
        </p:txBody>
      </p:sp>
      <p:pic>
        <p:nvPicPr>
          <p:cNvPr id="7" name="Picture 2" descr="C:\Documents and Settings\admin\Рабочий стол\Лекція для дітей в школи\images.jpg"/>
          <p:cNvPicPr>
            <a:picLocks noChangeAspect="1" noChangeArrowheads="1"/>
          </p:cNvPicPr>
          <p:nvPr/>
        </p:nvPicPr>
        <p:blipFill>
          <a:blip r:embed="rId2" cstate="print"/>
          <a:srcRect/>
          <a:stretch>
            <a:fillRect/>
          </a:stretch>
        </p:blipFill>
        <p:spPr bwMode="auto">
          <a:xfrm>
            <a:off x="251520" y="980728"/>
            <a:ext cx="8709600" cy="2664296"/>
          </a:xfrm>
          <a:prstGeom prst="rect">
            <a:avLst/>
          </a:prstGeom>
          <a:noFill/>
        </p:spPr>
      </p:pic>
      <p:sp>
        <p:nvSpPr>
          <p:cNvPr id="6" name="Содержимое 2"/>
          <p:cNvSpPr txBox="1">
            <a:spLocks/>
          </p:cNvSpPr>
          <p:nvPr/>
        </p:nvSpPr>
        <p:spPr>
          <a:xfrm>
            <a:off x="226810" y="348422"/>
            <a:ext cx="8715436" cy="57606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lnSpcReduction="10000"/>
          </a:bodyPr>
          <a:lstStyle/>
          <a:p>
            <a:pPr marL="342900" lvl="0" indent="-342900" algn="ctr">
              <a:spcBef>
                <a:spcPct val="20000"/>
              </a:spcBef>
            </a:pPr>
            <a:r>
              <a:rPr kumimoji="0" lang="ru-RU" sz="2800" b="0" i="0"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rPr>
              <a:t> 	</a:t>
            </a:r>
            <a:r>
              <a:rPr lang="ru-RU" sz="2800">
                <a:latin typeface="Times New Roman" pitchFamily="18" charset="0"/>
                <a:cs typeface="Times New Roman" pitchFamily="18" charset="0"/>
              </a:rPr>
              <a:t> </a:t>
            </a:r>
            <a:r>
              <a:rPr lang="uk-UA" sz="32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ЗАГАЛЬНІ ПОЛОЖЕННЯ</a:t>
            </a:r>
            <a:endParaRPr kumimoji="0" lang="uk-UA" sz="3200" b="1" i="0" u="none" strike="noStrike" kern="1200" cap="none" spc="0" normalizeH="0" baseline="0">
              <a:ln>
                <a:noFill/>
              </a:ln>
              <a:solidFill>
                <a:srgbClr val="0070C0"/>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p:txBody>
          <a:bodyPr/>
          <a:lstStyle/>
          <a:p>
            <a:endParaRPr lang="ru-RU"/>
          </a:p>
        </p:txBody>
      </p:sp>
      <p:sp>
        <p:nvSpPr>
          <p:cNvPr id="7" name="Содержимое 2"/>
          <p:cNvSpPr txBox="1">
            <a:spLocks/>
          </p:cNvSpPr>
          <p:nvPr/>
        </p:nvSpPr>
        <p:spPr>
          <a:xfrm>
            <a:off x="179511" y="1052736"/>
            <a:ext cx="8806833" cy="3960440"/>
          </a:xfrm>
          <a:prstGeom prst="rect">
            <a:avLst/>
          </a:prstGeom>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p>
            <a:pPr algn="just"/>
            <a:endParaRPr lang="ru-RU" sz="2800" b="1">
              <a:latin typeface="Times New Roman" pitchFamily="18" charset="0"/>
              <a:cs typeface="Times New Roman" pitchFamily="18" charset="0"/>
            </a:endParaRPr>
          </a:p>
          <a:p>
            <a:pPr algn="ctr"/>
            <a:r>
              <a:rPr lang="uk-UA"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ЖИТТЯ –</a:t>
            </a:r>
            <a:r>
              <a:rPr lang="uk-UA" sz="3200" b="1">
                <a:solidFill>
                  <a:srgbClr val="FF0000"/>
                </a:solidFill>
                <a:latin typeface="Times New Roman" pitchFamily="18" charset="0"/>
                <a:cs typeface="Times New Roman" pitchFamily="18" charset="0"/>
              </a:rPr>
              <a:t> </a:t>
            </a:r>
            <a:r>
              <a:rPr lang="uk-UA" sz="3200" b="1">
                <a:solidFill>
                  <a:srgbClr val="C00000"/>
                </a:solidFill>
                <a:latin typeface="Times New Roman" pitchFamily="18" charset="0"/>
                <a:cs typeface="Times New Roman" pitchFamily="18" charset="0"/>
              </a:rPr>
              <a:t>ДУЖЕ ВЕЛИКА РОЗПЛАТА ЗА БЕЗТУРБОТНІСТЬ ТА ХАЛАТНІСТЬ</a:t>
            </a:r>
            <a:r>
              <a:rPr lang="uk-UA" sz="3200" b="1">
                <a:solidFill>
                  <a:srgbClr val="FF0000"/>
                </a:solidFill>
                <a:latin typeface="Times New Roman" pitchFamily="18" charset="0"/>
                <a:cs typeface="Times New Roman" pitchFamily="18" charset="0"/>
              </a:rPr>
              <a:t>. </a:t>
            </a:r>
          </a:p>
          <a:p>
            <a:pPr algn="ctr"/>
            <a:endParaRPr lang="ru-RU" sz="3200">
              <a:solidFill>
                <a:srgbClr val="FF0000"/>
              </a:solidFill>
              <a:latin typeface="Times New Roman" pitchFamily="18" charset="0"/>
              <a:cs typeface="Times New Roman" pitchFamily="18" charset="0"/>
            </a:endParaRPr>
          </a:p>
          <a:p>
            <a:pPr algn="ctr"/>
            <a:r>
              <a:rPr lang="uk-UA"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ЗАЛІЗНИЧНА КОЛІЯ </a:t>
            </a:r>
            <a:r>
              <a:rPr lang="uk-UA" sz="3200" b="1">
                <a:solidFill>
                  <a:srgbClr val="FF0000"/>
                </a:solidFill>
                <a:latin typeface="Times New Roman" pitchFamily="18" charset="0"/>
                <a:cs typeface="Times New Roman" pitchFamily="18" charset="0"/>
              </a:rPr>
              <a:t>- </a:t>
            </a:r>
            <a:r>
              <a:rPr lang="uk-UA" sz="3200" b="1">
                <a:solidFill>
                  <a:srgbClr val="C00000"/>
                </a:solidFill>
                <a:latin typeface="Times New Roman" pitchFamily="18" charset="0"/>
                <a:cs typeface="Times New Roman" pitchFamily="18" charset="0"/>
              </a:rPr>
              <a:t>ЦЕ ЗОНА ПІДВИЩЕНОЇ НЕБЕЗПЕКИ! </a:t>
            </a:r>
          </a:p>
          <a:p>
            <a:pPr algn="ctr"/>
            <a:r>
              <a:rPr lang="uk-UA" sz="3200" b="1">
                <a:solidFill>
                  <a:srgbClr val="C00000"/>
                </a:solidFill>
                <a:latin typeface="Times New Roman" pitchFamily="18" charset="0"/>
                <a:cs typeface="Times New Roman" pitchFamily="18" charset="0"/>
              </a:rPr>
              <a:t>ПРО ЦЕ ПОВИНЕН ПАМ’ЯТАТИ КОЖЕН!</a:t>
            </a:r>
            <a:endParaRPr lang="ru-RU" sz="32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46816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2"/>
          <p:cNvSpPr txBox="1">
            <a:spLocks/>
          </p:cNvSpPr>
          <p:nvPr/>
        </p:nvSpPr>
        <p:spPr>
          <a:xfrm>
            <a:off x="179511" y="2780928"/>
            <a:ext cx="8806833" cy="2232248"/>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algn="just"/>
            <a:endParaRPr lang="ru-RU" sz="2800" b="1">
              <a:latin typeface="Times New Roman" pitchFamily="18" charset="0"/>
              <a:cs typeface="Times New Roman" pitchFamily="18" charset="0"/>
            </a:endParaRPr>
          </a:p>
          <a:p>
            <a:pPr algn="ctr"/>
            <a:r>
              <a:rPr lang="uk-UA" sz="6600" b="1" i="1">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ДЯКУЮ ЗА УВАГУ</a:t>
            </a:r>
            <a:endParaRPr lang="ru-RU" sz="6600" i="1">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346816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51520" y="188640"/>
            <a:ext cx="8715436" cy="3024336"/>
          </a:xfr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ormAutofit/>
          </a:bodyPr>
          <a:lstStyle/>
          <a:p>
            <a:pPr algn="ctr">
              <a:buNone/>
            </a:pPr>
            <a:r>
              <a:rPr lang="uk-UA"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ПРАВИЛА БЕЗПЕКИ ДЛЯ ПІШОХОДІВ </a:t>
            </a:r>
          </a:p>
          <a:p>
            <a:pPr algn="ctr">
              <a:buNone/>
            </a:pPr>
            <a:endParaRPr lang="uk-UA" sz="9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buNone/>
            </a:pPr>
            <a:r>
              <a:rPr lang="uk-UA" sz="24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uk-UA" sz="2400">
                <a:solidFill>
                  <a:schemeClr val="tx1"/>
                </a:solidFill>
                <a:latin typeface="Arial" pitchFamily="34" charset="0"/>
                <a:cs typeface="Arial" pitchFamily="34" charset="0"/>
              </a:rPr>
              <a:t>Пішоходам  дозволяється  переходити   залізничні   колії тільки у встановлених місцях (пішохідні мости,  переходи,  тунелі, переїзди тощо). На станціях,  де немає мостів і тунелів,  громадянам належить переходити залізничні  колії  у  місцях,  обладнаних  спеціальними настилами, біля яких встановлені покажчики "Перехід через колії". </a:t>
            </a:r>
          </a:p>
        </p:txBody>
      </p:sp>
      <p:pic>
        <p:nvPicPr>
          <p:cNvPr id="1028" name="Picture 4" descr="C:\Users\Андрій\Desktop\Лекція для дітей в школи\Перехід.jpg"/>
          <p:cNvPicPr>
            <a:picLocks noChangeAspect="1" noChangeArrowheads="1"/>
          </p:cNvPicPr>
          <p:nvPr/>
        </p:nvPicPr>
        <p:blipFill>
          <a:blip r:embed="rId2" cstate="print"/>
          <a:srcRect/>
          <a:stretch>
            <a:fillRect/>
          </a:stretch>
        </p:blipFill>
        <p:spPr bwMode="auto">
          <a:xfrm>
            <a:off x="5292080" y="4725144"/>
            <a:ext cx="2307225" cy="1728192"/>
          </a:xfrm>
          <a:prstGeom prst="rect">
            <a:avLst/>
          </a:prstGeom>
          <a:noFill/>
        </p:spPr>
      </p:pic>
      <p:pic>
        <p:nvPicPr>
          <p:cNvPr id="1029" name="Picture 5" descr="C:\Users\Андрій\Desktop\Лекція для дітей в школи\1_1025 (1).jpg"/>
          <p:cNvPicPr>
            <a:picLocks noChangeAspect="1" noChangeArrowheads="1"/>
          </p:cNvPicPr>
          <p:nvPr/>
        </p:nvPicPr>
        <p:blipFill>
          <a:blip r:embed="rId3" cstate="print"/>
          <a:srcRect t="5901" r="47165" b="72680"/>
          <a:stretch>
            <a:fillRect/>
          </a:stretch>
        </p:blipFill>
        <p:spPr bwMode="auto">
          <a:xfrm>
            <a:off x="2409182" y="3253452"/>
            <a:ext cx="5015394" cy="1440160"/>
          </a:xfrm>
          <a:prstGeom prst="rect">
            <a:avLst/>
          </a:prstGeom>
          <a:noFill/>
        </p:spPr>
      </p:pic>
      <p:pic>
        <p:nvPicPr>
          <p:cNvPr id="1030" name="Picture 6" descr="C:\Users\Андрій\Desktop\Лекція для дітей в школи\007.jpg"/>
          <p:cNvPicPr>
            <a:picLocks noChangeAspect="1" noChangeArrowheads="1"/>
          </p:cNvPicPr>
          <p:nvPr/>
        </p:nvPicPr>
        <p:blipFill>
          <a:blip r:embed="rId4" cstate="print"/>
          <a:srcRect t="13140" b="30406"/>
          <a:stretch>
            <a:fillRect/>
          </a:stretch>
        </p:blipFill>
        <p:spPr bwMode="auto">
          <a:xfrm>
            <a:off x="1043608" y="4725144"/>
            <a:ext cx="4176464" cy="1768320"/>
          </a:xfrm>
          <a:prstGeom prst="rect">
            <a:avLst/>
          </a:prstGeom>
          <a:noFill/>
        </p:spPr>
      </p:pic>
      <p:pic>
        <p:nvPicPr>
          <p:cNvPr id="6" name="Picture 2" descr="C:\Users\Андрій\Desktop\Лекція для дітей в школи\d0b1d0b5d0b7d0bfd0b5d0bad0b0-d0bdd0b0-d0b7d0b0d0bbd196d0b7d0bdd0b8d186d196-2.jpg"/>
          <p:cNvPicPr>
            <a:picLocks noChangeAspect="1" noChangeArrowheads="1"/>
          </p:cNvPicPr>
          <p:nvPr/>
        </p:nvPicPr>
        <p:blipFill>
          <a:blip r:embed="rId5" cstate="print"/>
          <a:srcRect l="1804" t="34580" r="91151" b="55189"/>
          <a:stretch>
            <a:fillRect/>
          </a:stretch>
        </p:blipFill>
        <p:spPr bwMode="auto">
          <a:xfrm>
            <a:off x="1277520" y="3388524"/>
            <a:ext cx="1080120" cy="10307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51520" y="188640"/>
            <a:ext cx="8715436" cy="3987120"/>
          </a:xfr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lgn="just">
              <a:spcBef>
                <a:spcPts val="0"/>
              </a:spcBef>
              <a:buNone/>
            </a:pPr>
            <a:r>
              <a:rPr lang="uk-UA" sz="2400">
                <a:latin typeface="Times New Roman" pitchFamily="18" charset="0"/>
                <a:cs typeface="Times New Roman" pitchFamily="18" charset="0"/>
              </a:rPr>
              <a:t>      </a:t>
            </a:r>
            <a:r>
              <a:rPr lang="uk-UA" sz="2400">
                <a:solidFill>
                  <a:schemeClr val="tx1"/>
                </a:solidFill>
                <a:latin typeface="Times New Roman" pitchFamily="18" charset="0"/>
                <a:cs typeface="Times New Roman" pitchFamily="18" charset="0"/>
              </a:rPr>
              <a:t>При  наближенні поїзда (або локомотива, вагона, дрезини тощо) треба зупинитись поза межами  небезпечної  зони,  пропустити його   і,   впевнившись   у   відсутності   рухомого   складу,  що пересувається по сусідніх коліях, почати перехід.</a:t>
            </a:r>
          </a:p>
          <a:p>
            <a:pPr marL="0" indent="0" algn="just">
              <a:spcBef>
                <a:spcPts val="0"/>
              </a:spcBef>
              <a:buNone/>
            </a:pPr>
            <a:r>
              <a:rPr lang="uk-UA" sz="2400">
                <a:solidFill>
                  <a:schemeClr val="tx1"/>
                </a:solidFill>
                <a:latin typeface="Times New Roman" pitchFamily="18" charset="0"/>
                <a:cs typeface="Times New Roman" pitchFamily="18" charset="0"/>
              </a:rPr>
              <a:t>      Наближаючись до залізничного переїзду, громадяни повинні уважно стежити за світловою  і  звуковою  сигналізацією,  а  також положенням  шлагбаумів.  Переходити  колії дозволяється тільки при відкритому шлагбаумі. При відсутності  шлагбаума  (коли  переїзд  не  охороняється) перед переходом колії необхідно  впевнитись,  що  до  переїзду  не наближається поїзд (або локомотив, вагон, дрезина тощо).</a:t>
            </a:r>
            <a:endParaRPr lang="uk-UA" sz="2400" b="1">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050" name="Picture 2" descr="C:\Users\Андрій\Desktop\Лекція для дітей в школи\00a (1).jpg"/>
          <p:cNvPicPr>
            <a:picLocks noChangeAspect="1" noChangeArrowheads="1"/>
          </p:cNvPicPr>
          <p:nvPr/>
        </p:nvPicPr>
        <p:blipFill>
          <a:blip r:embed="rId3" cstate="print"/>
          <a:srcRect/>
          <a:stretch>
            <a:fillRect/>
          </a:stretch>
        </p:blipFill>
        <p:spPr bwMode="auto">
          <a:xfrm>
            <a:off x="251520" y="4236720"/>
            <a:ext cx="3059832" cy="2495152"/>
          </a:xfrm>
          <a:prstGeom prst="rect">
            <a:avLst/>
          </a:prstGeom>
          <a:noFill/>
        </p:spPr>
      </p:pic>
      <p:pic>
        <p:nvPicPr>
          <p:cNvPr id="2051" name="Picture 3" descr="C:\Users\Андрій\Desktop\Лекція для дітей в школи\00b.jpg"/>
          <p:cNvPicPr>
            <a:picLocks noChangeAspect="1" noChangeArrowheads="1"/>
          </p:cNvPicPr>
          <p:nvPr/>
        </p:nvPicPr>
        <p:blipFill rotWithShape="1">
          <a:blip r:embed="rId4" cstate="print"/>
          <a:srcRect l="-2324" t="-12816" r="2324" b="12816"/>
          <a:stretch/>
        </p:blipFill>
        <p:spPr bwMode="auto">
          <a:xfrm>
            <a:off x="5796136" y="3861048"/>
            <a:ext cx="3098812" cy="2574454"/>
          </a:xfrm>
          <a:prstGeom prst="rect">
            <a:avLst/>
          </a:prstGeom>
          <a:noFill/>
        </p:spPr>
      </p:pic>
      <p:pic>
        <p:nvPicPr>
          <p:cNvPr id="2052" name="Picture 4" descr="C:\Users\Андрій\Desktop\Лекція для дітей в школи\images (12).jpg"/>
          <p:cNvPicPr>
            <a:picLocks noChangeAspect="1" noChangeArrowheads="1"/>
          </p:cNvPicPr>
          <p:nvPr/>
        </p:nvPicPr>
        <p:blipFill>
          <a:blip r:embed="rId5" cstate="print"/>
          <a:srcRect/>
          <a:stretch>
            <a:fillRect/>
          </a:stretch>
        </p:blipFill>
        <p:spPr bwMode="auto">
          <a:xfrm>
            <a:off x="3347864" y="4221480"/>
            <a:ext cx="2466975" cy="249462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51520" y="188640"/>
            <a:ext cx="8715436" cy="3164160"/>
          </a:xfr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ctr">
              <a:buNone/>
            </a:pPr>
            <a:r>
              <a:rPr lang="ru-RU"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uk-UA"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ПРАВИЛА БЕЗПЕКИ ПАСАЖИРІВ</a:t>
            </a:r>
          </a:p>
          <a:p>
            <a:pPr marL="0" indent="0" algn="just">
              <a:spcBef>
                <a:spcPts val="0"/>
              </a:spcBef>
              <a:buNone/>
            </a:pPr>
            <a:r>
              <a:rPr lang="uk-UA" sz="2400">
                <a:solidFill>
                  <a:schemeClr val="tx1"/>
                </a:solidFill>
                <a:latin typeface="Times New Roman" pitchFamily="18" charset="0"/>
                <a:cs typeface="Times New Roman" pitchFamily="18" charset="0"/>
              </a:rPr>
              <a:t>    Підніматися у вагон і виходити з вагона дозволяється тільки</a:t>
            </a:r>
          </a:p>
          <a:p>
            <a:pPr marL="0" indent="0" algn="just">
              <a:spcBef>
                <a:spcPts val="0"/>
              </a:spcBef>
              <a:buNone/>
            </a:pPr>
            <a:r>
              <a:rPr lang="uk-UA" sz="2400">
                <a:solidFill>
                  <a:schemeClr val="tx1"/>
                </a:solidFill>
                <a:latin typeface="Times New Roman" pitchFamily="18" charset="0"/>
                <a:cs typeface="Times New Roman" pitchFamily="18" charset="0"/>
              </a:rPr>
              <a:t>після повної зупинки поїзда.</a:t>
            </a:r>
          </a:p>
          <a:p>
            <a:pPr marL="0" indent="0" algn="just">
              <a:spcBef>
                <a:spcPts val="0"/>
              </a:spcBef>
              <a:buNone/>
            </a:pPr>
            <a:r>
              <a:rPr lang="uk-UA" sz="2400">
                <a:solidFill>
                  <a:schemeClr val="tx1"/>
                </a:solidFill>
                <a:latin typeface="Times New Roman" pitchFamily="18" charset="0"/>
                <a:cs typeface="Times New Roman" pitchFamily="18" charset="0"/>
              </a:rPr>
              <a:t>    Посадку пасажирів у вагон і вихід їх з вагона необхідно проводити тільки з боку перонів або посадочних платформ.</a:t>
            </a:r>
          </a:p>
          <a:p>
            <a:pPr marL="0" indent="0" algn="just">
              <a:spcBef>
                <a:spcPts val="0"/>
              </a:spcBef>
              <a:buNone/>
            </a:pPr>
            <a:r>
              <a:rPr lang="uk-UA" sz="2400">
                <a:solidFill>
                  <a:schemeClr val="tx1"/>
                </a:solidFill>
                <a:latin typeface="Times New Roman" pitchFamily="18" charset="0"/>
                <a:cs typeface="Times New Roman" pitchFamily="18" charset="0"/>
              </a:rPr>
              <a:t>    Дітей під час посадки у вагон і висадки із вагона слід тримати</a:t>
            </a:r>
          </a:p>
          <a:p>
            <a:pPr marL="0" indent="0" algn="just">
              <a:spcBef>
                <a:spcPts val="0"/>
              </a:spcBef>
              <a:buNone/>
            </a:pPr>
            <a:r>
              <a:rPr lang="uk-UA" sz="2400">
                <a:solidFill>
                  <a:schemeClr val="tx1"/>
                </a:solidFill>
                <a:latin typeface="Times New Roman" pitchFamily="18" charset="0"/>
                <a:cs typeface="Times New Roman" pitchFamily="18" charset="0"/>
              </a:rPr>
              <a:t>за руку або на руках.</a:t>
            </a:r>
          </a:p>
          <a:p>
            <a:pPr marL="0" indent="0" algn="just">
              <a:spcBef>
                <a:spcPts val="0"/>
              </a:spcBef>
              <a:buNone/>
            </a:pPr>
            <a:r>
              <a:rPr lang="uk-UA" sz="2400">
                <a:solidFill>
                  <a:schemeClr val="tx1"/>
                </a:solidFill>
                <a:latin typeface="Times New Roman" pitchFamily="18" charset="0"/>
                <a:cs typeface="Times New Roman" pitchFamily="18" charset="0"/>
              </a:rPr>
              <a:t>    Виходити із вагона під час зупинки можна тільки з дозволу провідника.</a:t>
            </a:r>
            <a:endParaRPr lang="uk-UA" sz="2400" b="1">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buNone/>
            </a:pPr>
            <a:endParaRPr lang="uk-UA" sz="2400" b="1">
              <a:solidFill>
                <a:srgbClr val="09A711"/>
              </a:solidFill>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buNone/>
            </a:pPr>
            <a:endParaRPr lang="uk-UA" sz="2400" b="1">
              <a:solidFill>
                <a:srgbClr val="09A711"/>
              </a:solidFill>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buNone/>
            </a:pPr>
            <a:endParaRPr lang="uk-UA" sz="2400" b="1">
              <a:solidFill>
                <a:srgbClr val="09A711"/>
              </a:solidFill>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buNone/>
            </a:pPr>
            <a:endParaRPr lang="uk-UA" sz="2400" b="1">
              <a:solidFill>
                <a:srgbClr val="09A71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2" descr="C:\Documents and Settings\admin\Рабочий стол\Лекція для дітей в школи\img709.jpg"/>
          <p:cNvPicPr>
            <a:picLocks noChangeAspect="1" noChangeArrowheads="1"/>
          </p:cNvPicPr>
          <p:nvPr/>
        </p:nvPicPr>
        <p:blipFill>
          <a:blip r:embed="rId2" cstate="print"/>
          <a:srcRect l="41387" r="31840" b="52696"/>
          <a:stretch>
            <a:fillRect/>
          </a:stretch>
        </p:blipFill>
        <p:spPr bwMode="auto">
          <a:xfrm rot="16200000">
            <a:off x="2967609" y="672479"/>
            <a:ext cx="3284984" cy="87087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51520" y="188640"/>
            <a:ext cx="8715436" cy="6192688"/>
          </a:xfr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ru-RU"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ПІШОХОДАМ ЗАБОРОНЯЄТЬСЯ:</a:t>
            </a:r>
          </a:p>
          <a:p>
            <a:pPr marL="0" indent="0">
              <a:buNone/>
            </a:pPr>
            <a:endParaRPr lang="ru-RU" sz="800" b="1">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indent="0" algn="just">
              <a:spcBef>
                <a:spcPts val="0"/>
              </a:spcBef>
              <a:buNone/>
            </a:pPr>
            <a:r>
              <a:rPr lang="uk-UA" sz="2400">
                <a:solidFill>
                  <a:schemeClr val="tx1"/>
                </a:solidFill>
                <a:latin typeface="Times New Roman" pitchFamily="18" charset="0"/>
                <a:cs typeface="Times New Roman" pitchFamily="18" charset="0"/>
              </a:rPr>
              <a:t>    Переходити  колію  зразу  після  проходу  поїзда  (або локомотива,  вагона, дрезини тощо), не впевнившись, що по сусідніх коліях не пересувається рухомий склад.</a:t>
            </a:r>
          </a:p>
          <a:p>
            <a:pPr marL="0" indent="0" algn="just">
              <a:spcBef>
                <a:spcPts val="0"/>
              </a:spcBef>
              <a:buNone/>
            </a:pPr>
            <a:r>
              <a:rPr lang="ru-RU" sz="2400">
                <a:solidFill>
                  <a:schemeClr val="tx1"/>
                </a:solidFill>
                <a:latin typeface="Times New Roman" pitchFamily="18" charset="0"/>
                <a:cs typeface="Times New Roman" pitchFamily="18" charset="0"/>
              </a:rPr>
              <a:t>     </a:t>
            </a:r>
            <a:r>
              <a:rPr lang="uk-UA" sz="2400">
                <a:solidFill>
                  <a:schemeClr val="tx1"/>
                </a:solidFill>
                <a:latin typeface="Times New Roman" pitchFamily="18" charset="0"/>
                <a:cs typeface="Times New Roman" pitchFamily="18" charset="0"/>
              </a:rPr>
              <a:t>Ходити  по  залізничних коліях та наближатися до них на відстань  менше  п'яти  метрів.</a:t>
            </a:r>
          </a:p>
          <a:p>
            <a:pPr marL="0" indent="0" algn="just">
              <a:spcBef>
                <a:spcPts val="0"/>
              </a:spcBef>
              <a:buNone/>
            </a:pPr>
            <a:r>
              <a:rPr lang="uk-UA" sz="2400">
                <a:solidFill>
                  <a:schemeClr val="tx1"/>
                </a:solidFill>
                <a:latin typeface="Times New Roman" pitchFamily="18" charset="0"/>
                <a:cs typeface="Times New Roman" pitchFamily="18" charset="0"/>
              </a:rPr>
              <a:t>    Переходити  і  перебігати  через  залізничні колії перед поїздом   (або   локомотивом,   вагоном,   дрезиною   тощо),    що наближається, якщо до нього залишилося менше ніж 400 м.  </a:t>
            </a:r>
          </a:p>
        </p:txBody>
      </p:sp>
      <p:pic>
        <p:nvPicPr>
          <p:cNvPr id="3"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50820" t="34917" r="35573" b="49651"/>
          <a:stretch>
            <a:fillRect/>
          </a:stretch>
        </p:blipFill>
        <p:spPr bwMode="auto">
          <a:xfrm>
            <a:off x="611560" y="3933056"/>
            <a:ext cx="2664296" cy="2464525"/>
          </a:xfrm>
          <a:prstGeom prst="rect">
            <a:avLst/>
          </a:prstGeom>
          <a:noFill/>
        </p:spPr>
      </p:pic>
      <p:pic>
        <p:nvPicPr>
          <p:cNvPr id="5"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69649" t="35167" r="16953" b="49249"/>
          <a:stretch>
            <a:fillRect/>
          </a:stretch>
        </p:blipFill>
        <p:spPr bwMode="auto">
          <a:xfrm>
            <a:off x="5796136" y="3933056"/>
            <a:ext cx="2952328" cy="2452883"/>
          </a:xfrm>
          <a:prstGeom prst="rect">
            <a:avLst/>
          </a:prstGeom>
          <a:noFill/>
        </p:spPr>
      </p:pic>
      <p:pic>
        <p:nvPicPr>
          <p:cNvPr id="6" name="Picture 3" descr="C:\Users\Андрій\Desktop\Лекція для дітей в школи\2013.jpg"/>
          <p:cNvPicPr>
            <a:picLocks noChangeAspect="1" noChangeArrowheads="1"/>
          </p:cNvPicPr>
          <p:nvPr/>
        </p:nvPicPr>
        <p:blipFill>
          <a:blip r:embed="rId3" cstate="print"/>
          <a:srcRect l="67703" t="41921" r="2185" b="3630"/>
          <a:stretch>
            <a:fillRect/>
          </a:stretch>
        </p:blipFill>
        <p:spPr bwMode="auto">
          <a:xfrm>
            <a:off x="3419872" y="3933056"/>
            <a:ext cx="2284314" cy="245723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0" y="188640"/>
            <a:ext cx="9144000" cy="6480720"/>
          </a:xfrm>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uk-UA">
                <a:solidFill>
                  <a:schemeClr val="tx1"/>
                </a:solidFill>
                <a:latin typeface="Times New Roman" pitchFamily="18" charset="0"/>
                <a:cs typeface="Times New Roman" pitchFamily="18" charset="0"/>
              </a:rPr>
              <a:t> </a:t>
            </a:r>
            <a:r>
              <a:rPr lang="ru-RU"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ПІШОХОДАМ ЗАБОРОНЯЄТЬСЯ:</a:t>
            </a:r>
            <a:endParaRPr lang="uk-UA">
              <a:solidFill>
                <a:schemeClr val="tx1"/>
              </a:solidFill>
              <a:latin typeface="Times New Roman" pitchFamily="18" charset="0"/>
              <a:cs typeface="Times New Roman" pitchFamily="18" charset="0"/>
            </a:endParaRPr>
          </a:p>
          <a:p>
            <a:pPr marL="0" indent="0" algn="just">
              <a:buNone/>
            </a:pPr>
            <a:endParaRPr lang="uk-UA" sz="2400">
              <a:solidFill>
                <a:schemeClr val="tx1"/>
              </a:solidFill>
              <a:latin typeface="Times New Roman" pitchFamily="18" charset="0"/>
              <a:cs typeface="Times New Roman" pitchFamily="18" charset="0"/>
            </a:endParaRPr>
          </a:p>
          <a:p>
            <a:pPr marL="0" indent="0" algn="just">
              <a:buNone/>
            </a:pPr>
            <a:r>
              <a:rPr lang="uk-UA" sz="2400">
                <a:solidFill>
                  <a:schemeClr val="tx1"/>
                </a:solidFill>
                <a:latin typeface="Times New Roman" pitchFamily="18" charset="0"/>
                <a:cs typeface="Times New Roman" pitchFamily="18" charset="0"/>
              </a:rPr>
              <a:t>    Переходити та переїжджати залізничні колії при закритому положенні   шлагбаума  або  при  червоному  світлі  світлофора  та звуковому  сигналі  переїзної сигналізації.</a:t>
            </a:r>
          </a:p>
          <a:p>
            <a:pPr marL="0" indent="0" algn="just">
              <a:buNone/>
            </a:pPr>
            <a:r>
              <a:rPr lang="uk-UA" sz="2400">
                <a:solidFill>
                  <a:schemeClr val="tx1"/>
                </a:solidFill>
                <a:latin typeface="Times New Roman" pitchFamily="18" charset="0"/>
                <a:cs typeface="Times New Roman" pitchFamily="18" charset="0"/>
              </a:rPr>
              <a:t>    На   станціях  і  перегонах  пролізати  під  вагонами  і перелізати через автозчепи для переходу через колію.</a:t>
            </a:r>
          </a:p>
        </p:txBody>
      </p:sp>
      <p:pic>
        <p:nvPicPr>
          <p:cNvPr id="3"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50629" t="79689" r="35892" b="5293"/>
          <a:stretch>
            <a:fillRect/>
          </a:stretch>
        </p:blipFill>
        <p:spPr bwMode="auto">
          <a:xfrm>
            <a:off x="755576" y="3356992"/>
            <a:ext cx="3325646" cy="2646573"/>
          </a:xfrm>
          <a:prstGeom prst="rect">
            <a:avLst/>
          </a:prstGeom>
          <a:noFill/>
        </p:spPr>
      </p:pic>
      <p:pic>
        <p:nvPicPr>
          <p:cNvPr id="5"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17244" t="79652" r="69482" b="5357"/>
          <a:stretch>
            <a:fillRect/>
          </a:stretch>
        </p:blipFill>
        <p:spPr bwMode="auto">
          <a:xfrm>
            <a:off x="4788024" y="3429000"/>
            <a:ext cx="3197049" cy="25792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0" y="132369"/>
            <a:ext cx="9144000" cy="6480720"/>
          </a:xfrm>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uk-UA">
                <a:solidFill>
                  <a:schemeClr val="tx1"/>
                </a:solidFill>
                <a:latin typeface="Times New Roman" pitchFamily="18" charset="0"/>
                <a:cs typeface="Times New Roman" pitchFamily="18" charset="0"/>
              </a:rPr>
              <a:t> </a:t>
            </a:r>
            <a:r>
              <a:rPr lang="ru-RU"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ПІШОХОДАМ ЗАБОРОНЯЄТЬСЯ:</a:t>
            </a:r>
            <a:endParaRPr lang="uk-UA">
              <a:solidFill>
                <a:schemeClr val="tx1"/>
              </a:solidFill>
              <a:latin typeface="Times New Roman" pitchFamily="18" charset="0"/>
              <a:cs typeface="Times New Roman" pitchFamily="18" charset="0"/>
            </a:endParaRPr>
          </a:p>
          <a:p>
            <a:pPr marL="0" indent="0" algn="just">
              <a:buNone/>
            </a:pPr>
            <a:endParaRPr lang="uk-UA" sz="800">
              <a:solidFill>
                <a:schemeClr val="tx1"/>
              </a:solidFill>
              <a:latin typeface="Times New Roman" pitchFamily="18" charset="0"/>
              <a:cs typeface="Times New Roman" pitchFamily="18" charset="0"/>
            </a:endParaRPr>
          </a:p>
          <a:p>
            <a:pPr marL="0" indent="0" algn="just">
              <a:spcBef>
                <a:spcPts val="0"/>
              </a:spcBef>
              <a:buNone/>
            </a:pPr>
            <a:r>
              <a:rPr lang="uk-UA" sz="2400">
                <a:solidFill>
                  <a:schemeClr val="tx1"/>
                </a:solidFill>
                <a:latin typeface="Times New Roman" pitchFamily="18" charset="0"/>
                <a:cs typeface="Times New Roman" pitchFamily="18" charset="0"/>
              </a:rPr>
              <a:t>    Проходити  по  залізничних   мостах   і   тунелях,   не обладнаних спеціальними настилами для проходу пішоходів.</a:t>
            </a:r>
          </a:p>
          <a:p>
            <a:pPr marL="0" indent="0" algn="just">
              <a:spcBef>
                <a:spcPts val="0"/>
              </a:spcBef>
              <a:buNone/>
            </a:pPr>
            <a:r>
              <a:rPr lang="uk-UA" sz="2400">
                <a:solidFill>
                  <a:schemeClr val="tx1"/>
                </a:solidFill>
                <a:latin typeface="Times New Roman" pitchFamily="18" charset="0"/>
                <a:cs typeface="Times New Roman" pitchFamily="18" charset="0"/>
              </a:rPr>
              <a:t>    Обходити вагони, що стоять на колії, на відстані менше п'яти  метрів  від  крайнього  вагона.</a:t>
            </a:r>
          </a:p>
          <a:p>
            <a:pPr marL="0" indent="0" algn="just">
              <a:spcBef>
                <a:spcPts val="0"/>
              </a:spcBef>
              <a:buNone/>
            </a:pPr>
            <a:r>
              <a:rPr lang="uk-UA" sz="2400">
                <a:solidFill>
                  <a:schemeClr val="tx1"/>
                </a:solidFill>
                <a:latin typeface="Times New Roman" pitchFamily="18" charset="0"/>
                <a:cs typeface="Times New Roman" pitchFamily="18" charset="0"/>
              </a:rPr>
              <a:t>    Проходити  між  </a:t>
            </a:r>
            <a:r>
              <a:rPr lang="uk-UA" sz="2400" err="1">
                <a:solidFill>
                  <a:schemeClr val="tx1"/>
                </a:solidFill>
                <a:latin typeface="Times New Roman" pitchFamily="18" charset="0"/>
                <a:cs typeface="Times New Roman" pitchFamily="18" charset="0"/>
              </a:rPr>
              <a:t>розчепленими</a:t>
            </a:r>
            <a:r>
              <a:rPr lang="uk-UA" sz="2400">
                <a:solidFill>
                  <a:schemeClr val="tx1"/>
                </a:solidFill>
                <a:latin typeface="Times New Roman" pitchFamily="18" charset="0"/>
                <a:cs typeface="Times New Roman" pitchFamily="18" charset="0"/>
              </a:rPr>
              <a:t>  вагонами,  що  стоять на колії,  якщо  відстань  між  ними  менше  десяти метрів.</a:t>
            </a:r>
          </a:p>
          <a:p>
            <a:pPr marL="0" indent="0" algn="just">
              <a:spcBef>
                <a:spcPts val="0"/>
              </a:spcBef>
              <a:buNone/>
            </a:pPr>
            <a:r>
              <a:rPr lang="uk-UA" sz="2400">
                <a:solidFill>
                  <a:schemeClr val="tx1"/>
                </a:solidFill>
                <a:latin typeface="Times New Roman" pitchFamily="18" charset="0"/>
                <a:cs typeface="Times New Roman" pitchFamily="18" charset="0"/>
              </a:rPr>
              <a:t>    На електрифікованих  лініях  підніматися  на  опори,  а також  торкатись  до металевих проводів заземлення,  які ідуть від опори до рейки.</a:t>
            </a:r>
          </a:p>
          <a:p>
            <a:pPr marL="0" indent="0" algn="just">
              <a:spcBef>
                <a:spcPts val="0"/>
              </a:spcBef>
              <a:buNone/>
            </a:pPr>
            <a:r>
              <a:rPr lang="uk-UA" sz="2400">
                <a:solidFill>
                  <a:schemeClr val="tx1"/>
                </a:solidFill>
                <a:latin typeface="Times New Roman" pitchFamily="18" charset="0"/>
                <a:cs typeface="Times New Roman" pitchFamily="18" charset="0"/>
              </a:rPr>
              <a:t>    Підніматися на дахи поїздів, локомотивів та вагонів, а також  на  конструкції  мостів, освітлювальних вишок тощо</a:t>
            </a:r>
            <a:r>
              <a:rPr lang="ru-RU" sz="2400">
                <a:solidFill>
                  <a:schemeClr val="tx1"/>
                </a:solidFill>
                <a:latin typeface="Times New Roman" pitchFamily="18" charset="0"/>
                <a:cs typeface="Times New Roman" pitchFamily="18" charset="0"/>
              </a:rPr>
              <a:t>.</a:t>
            </a:r>
            <a:endParaRPr lang="uk-UA" sz="2400">
              <a:solidFill>
                <a:schemeClr val="tx1"/>
              </a:solidFill>
              <a:latin typeface="Times New Roman" pitchFamily="18" charset="0"/>
              <a:cs typeface="Times New Roman" pitchFamily="18" charset="0"/>
            </a:endParaRPr>
          </a:p>
        </p:txBody>
      </p:sp>
      <p:pic>
        <p:nvPicPr>
          <p:cNvPr id="7"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69254" t="79794" r="16342" b="5380"/>
          <a:stretch>
            <a:fillRect/>
          </a:stretch>
        </p:blipFill>
        <p:spPr bwMode="auto">
          <a:xfrm>
            <a:off x="5508104" y="5013176"/>
            <a:ext cx="2216999" cy="1630146"/>
          </a:xfrm>
          <a:prstGeom prst="rect">
            <a:avLst/>
          </a:prstGeom>
          <a:noFill/>
        </p:spPr>
      </p:pic>
      <p:pic>
        <p:nvPicPr>
          <p:cNvPr id="8"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36091" t="79549" r="50658" b="5485"/>
          <a:stretch>
            <a:fillRect/>
          </a:stretch>
        </p:blipFill>
        <p:spPr bwMode="auto">
          <a:xfrm>
            <a:off x="1259632" y="5013176"/>
            <a:ext cx="2020818" cy="1630372"/>
          </a:xfrm>
          <a:prstGeom prst="rect">
            <a:avLst/>
          </a:prstGeom>
          <a:noFill/>
        </p:spPr>
      </p:pic>
      <p:pic>
        <p:nvPicPr>
          <p:cNvPr id="9" name="Picture 3" descr="C:\Users\Андрій\Desktop\Лекція для дітей в школи\1_1025 (1).jpg"/>
          <p:cNvPicPr>
            <a:picLocks noChangeAspect="1" noChangeArrowheads="1"/>
          </p:cNvPicPr>
          <p:nvPr/>
        </p:nvPicPr>
        <p:blipFill>
          <a:blip r:embed="rId3" cstate="print"/>
          <a:srcRect l="39872" t="59550" r="43547" b="19760"/>
          <a:stretch>
            <a:fillRect/>
          </a:stretch>
        </p:blipFill>
        <p:spPr bwMode="auto">
          <a:xfrm>
            <a:off x="3491880" y="5013176"/>
            <a:ext cx="1873166" cy="160893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16276" y="218045"/>
            <a:ext cx="8715436" cy="6480720"/>
          </a:xfrm>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uk-UA">
                <a:solidFill>
                  <a:schemeClr val="tx1"/>
                </a:solidFill>
                <a:latin typeface="Times New Roman" pitchFamily="18" charset="0"/>
                <a:cs typeface="Times New Roman" pitchFamily="18" charset="0"/>
              </a:rPr>
              <a:t> </a:t>
            </a:r>
            <a:r>
              <a:rPr lang="ru-RU"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ПІШОХОДАМ ЗАБОРОНЯЄТЬСЯ:</a:t>
            </a:r>
          </a:p>
          <a:p>
            <a:pPr marL="0" indent="0" algn="ctr">
              <a:buNone/>
            </a:pPr>
            <a:endParaRPr lang="ru-RU"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spcBef>
                <a:spcPts val="0"/>
              </a:spcBef>
              <a:buNone/>
            </a:pPr>
            <a:r>
              <a:rPr lang="uk-UA" sz="2400">
                <a:solidFill>
                  <a:schemeClr val="tx1"/>
                </a:solidFill>
                <a:latin typeface="Times New Roman" pitchFamily="18" charset="0"/>
                <a:cs typeface="Times New Roman" pitchFamily="18" charset="0"/>
              </a:rPr>
              <a:t>     Підходити ближче ніж на 0,5  метра  до  краю  платформи після  оголошення  про  подачу  або прибуття поїзда до його повної зупинки.</a:t>
            </a:r>
          </a:p>
          <a:p>
            <a:pPr marL="0" indent="0" algn="just">
              <a:spcBef>
                <a:spcPts val="0"/>
              </a:spcBef>
              <a:buNone/>
            </a:pPr>
            <a:r>
              <a:rPr lang="uk-UA" sz="2400">
                <a:solidFill>
                  <a:schemeClr val="tx1"/>
                </a:solidFill>
                <a:latin typeface="Times New Roman" pitchFamily="18" charset="0"/>
                <a:cs typeface="Times New Roman" pitchFamily="18" charset="0"/>
              </a:rPr>
              <a:t>     Наближатися  до  електропроводу,  що  лежить  на землі, ближче ніж на 10 метрів.</a:t>
            </a:r>
          </a:p>
          <a:p>
            <a:pPr marL="0" indent="0" algn="just">
              <a:spcBef>
                <a:spcPts val="0"/>
              </a:spcBef>
              <a:buNone/>
            </a:pPr>
            <a:r>
              <a:rPr lang="uk-UA" sz="2400">
                <a:solidFill>
                  <a:schemeClr val="tx1"/>
                </a:solidFill>
                <a:latin typeface="Times New Roman" pitchFamily="18" charset="0"/>
                <a:cs typeface="Times New Roman" pitchFamily="18" charset="0"/>
              </a:rPr>
              <a:t>     Класти на рейки залізничної колії будь-які предмети.</a:t>
            </a:r>
          </a:p>
          <a:p>
            <a:pPr marL="0" indent="0">
              <a:buNone/>
            </a:pPr>
            <a:endParaRPr lang="uk-UA" sz="2400">
              <a:solidFill>
                <a:schemeClr val="tx1"/>
              </a:solidFill>
              <a:latin typeface="Times New Roman" pitchFamily="18" charset="0"/>
              <a:cs typeface="Times New Roman" pitchFamily="18" charset="0"/>
            </a:endParaRPr>
          </a:p>
          <a:p>
            <a:pPr marL="0" indent="0" algn="just">
              <a:buNone/>
            </a:pPr>
            <a:endParaRPr lang="uk-UA" sz="800">
              <a:solidFill>
                <a:schemeClr val="tx1"/>
              </a:solidFill>
              <a:latin typeface="Times New Roman" pitchFamily="18" charset="0"/>
              <a:cs typeface="Times New Roman" pitchFamily="18" charset="0"/>
            </a:endParaRPr>
          </a:p>
          <a:p>
            <a:pPr marL="0" indent="0" algn="just">
              <a:spcBef>
                <a:spcPts val="0"/>
              </a:spcBef>
              <a:buNone/>
            </a:pPr>
            <a:r>
              <a:rPr lang="uk-UA" sz="2400">
                <a:solidFill>
                  <a:schemeClr val="tx1"/>
                </a:solidFill>
                <a:latin typeface="Times New Roman" pitchFamily="18" charset="0"/>
                <a:cs typeface="Times New Roman" pitchFamily="18" charset="0"/>
              </a:rPr>
              <a:t>    </a:t>
            </a:r>
          </a:p>
        </p:txBody>
      </p:sp>
      <p:pic>
        <p:nvPicPr>
          <p:cNvPr id="6"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36065" t="34750" r="50410" b="49312"/>
          <a:stretch>
            <a:fillRect/>
          </a:stretch>
        </p:blipFill>
        <p:spPr bwMode="auto">
          <a:xfrm>
            <a:off x="251520" y="3717032"/>
            <a:ext cx="2835705" cy="2386790"/>
          </a:xfrm>
          <a:prstGeom prst="rect">
            <a:avLst/>
          </a:prstGeom>
          <a:noFill/>
        </p:spPr>
      </p:pic>
      <p:pic>
        <p:nvPicPr>
          <p:cNvPr id="10"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84231" t="35345" r="2289" b="49206"/>
          <a:stretch>
            <a:fillRect/>
          </a:stretch>
        </p:blipFill>
        <p:spPr bwMode="auto">
          <a:xfrm>
            <a:off x="3131840" y="3717032"/>
            <a:ext cx="2902684" cy="2376264"/>
          </a:xfrm>
          <a:prstGeom prst="rect">
            <a:avLst/>
          </a:prstGeom>
          <a:noFill/>
        </p:spPr>
      </p:pic>
      <p:pic>
        <p:nvPicPr>
          <p:cNvPr id="11"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84342" t="79744" r="2186" b="5430"/>
          <a:stretch>
            <a:fillRect/>
          </a:stretch>
        </p:blipFill>
        <p:spPr bwMode="auto">
          <a:xfrm>
            <a:off x="6077759" y="3717031"/>
            <a:ext cx="2814721" cy="236475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928</Words>
  <Application>Microsoft Office PowerPoint</Application>
  <PresentationFormat>On-screen Show (4:3)</PresentationFormat>
  <Paragraphs>169</Paragraphs>
  <Slides>21</Slides>
  <Notes>3</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Тема Office</vt:lpstr>
      <vt:lpstr>1_Office Theme</vt:lpstr>
      <vt:lpstr>2_Office Theme</vt:lpstr>
      <vt:lpstr>3_Office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Аналіз випадків травмування сторонніх осіб на залізничному транспорті </vt:lpstr>
      <vt:lpstr>Slide 14</vt:lpstr>
      <vt:lpstr>Slide 15</vt:lpstr>
      <vt:lpstr>       НЕВИРОБНИЧИЙ ТРАВМАТИЗМ станом на 14.05.2025                    у порівнянні з аналогічним періодом 2024 року</vt:lpstr>
      <vt:lpstr>Діаграма розподілу нещасних випадків невиробничого травматизму, що сталися на станціях та перегонах за 3 місяці 2025 року у порівнянні з аналогічним періодом 2024 року</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ЗНАКИ ТА МАРКУВАННЯ БЕЗПЕКИ НА ОБ'ЄКТАХ ЗАЛІЗНИЧНОГО ТРАНСПОРТУ ЗАГАЛЬНОГО КОРИСТУВАННЯ</dc:title>
  <dc:creator>Sara Yasmeen (Wipro Technologies)</dc:creator>
  <cp:lastModifiedBy>Admin</cp:lastModifiedBy>
  <cp:revision>6</cp:revision>
  <cp:lastPrinted>2025-04-07T10:32:05Z</cp:lastPrinted>
  <dcterms:created xsi:type="dcterms:W3CDTF">2010-02-23T11:30:32Z</dcterms:created>
  <dcterms:modified xsi:type="dcterms:W3CDTF">2025-05-23T12:18:25Z</dcterms:modified>
</cp:coreProperties>
</file>